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59" r:id="rId7"/>
    <p:sldId id="269" r:id="rId8"/>
    <p:sldId id="260" r:id="rId9"/>
    <p:sldId id="261" r:id="rId10"/>
    <p:sldId id="262" r:id="rId11"/>
    <p:sldId id="263" r:id="rId12"/>
    <p:sldId id="264" r:id="rId13"/>
    <p:sldId id="268" r:id="rId14"/>
    <p:sldId id="270" r:id="rId15"/>
    <p:sldId id="272" r:id="rId16"/>
    <p:sldId id="273" r:id="rId17"/>
    <p:sldId id="274"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D10265-39F5-4F1B-A56C-9553F22FA3D1}"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3697837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D10265-39F5-4F1B-A56C-9553F22FA3D1}"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37621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D10265-39F5-4F1B-A56C-9553F22FA3D1}"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BF805-3686-4E70-9E9A-FEE40FE6444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88877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D10265-39F5-4F1B-A56C-9553F22FA3D1}"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1018478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D10265-39F5-4F1B-A56C-9553F22FA3D1}"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BF805-3686-4E70-9E9A-FEE40FE6444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32714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D10265-39F5-4F1B-A56C-9553F22FA3D1}"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2293514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D10265-39F5-4F1B-A56C-9553F22FA3D1}"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1029515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D10265-39F5-4F1B-A56C-9553F22FA3D1}"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103877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D10265-39F5-4F1B-A56C-9553F22FA3D1}"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4277743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D10265-39F5-4F1B-A56C-9553F22FA3D1}"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53847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D10265-39F5-4F1B-A56C-9553F22FA3D1}"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1853146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D10265-39F5-4F1B-A56C-9553F22FA3D1}"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1913590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D10265-39F5-4F1B-A56C-9553F22FA3D1}"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146331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10265-39F5-4F1B-A56C-9553F22FA3D1}"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99050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D10265-39F5-4F1B-A56C-9553F22FA3D1}"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220634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D10265-39F5-4F1B-A56C-9553F22FA3D1}"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BF805-3686-4E70-9E9A-FEE40FE64443}" type="slidenum">
              <a:rPr lang="en-US" smtClean="0"/>
              <a:t>‹#›</a:t>
            </a:fld>
            <a:endParaRPr lang="en-US"/>
          </a:p>
        </p:txBody>
      </p:sp>
    </p:spTree>
    <p:extLst>
      <p:ext uri="{BB962C8B-B14F-4D97-AF65-F5344CB8AC3E}">
        <p14:creationId xmlns:p14="http://schemas.microsoft.com/office/powerpoint/2010/main" val="1779169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D10265-39F5-4F1B-A56C-9553F22FA3D1}" type="datetimeFigureOut">
              <a:rPr lang="en-US" smtClean="0"/>
              <a:t>8/26/2020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6BF805-3686-4E70-9E9A-FEE40FE64443}" type="slidenum">
              <a:rPr lang="en-US" smtClean="0"/>
              <a:t>‹#›</a:t>
            </a:fld>
            <a:endParaRPr lang="en-US"/>
          </a:p>
        </p:txBody>
      </p:sp>
    </p:spTree>
    <p:extLst>
      <p:ext uri="{BB962C8B-B14F-4D97-AF65-F5344CB8AC3E}">
        <p14:creationId xmlns:p14="http://schemas.microsoft.com/office/powerpoint/2010/main" val="4218319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Cybercrime#cite_note-15" TargetMode="External"/><Relationship Id="rId13" Type="http://schemas.openxmlformats.org/officeDocument/2006/relationships/hyperlink" Target="https://en.wikipedia.org/wiki/Cybercrime#cite_note-19" TargetMode="External"/><Relationship Id="rId18" Type="http://schemas.openxmlformats.org/officeDocument/2006/relationships/hyperlink" Target="https://en.wikipedia.org/wiki/Cybercrime#cite_note-21" TargetMode="External"/><Relationship Id="rId26" Type="http://schemas.openxmlformats.org/officeDocument/2006/relationships/hyperlink" Target="https://en.wikipedia.org/wiki/Cybercrime#cite_note-27" TargetMode="External"/><Relationship Id="rId3" Type="http://schemas.openxmlformats.org/officeDocument/2006/relationships/hyperlink" Target="https://en.wikipedia.org/wiki/Live_streaming" TargetMode="External"/><Relationship Id="rId21" Type="http://schemas.openxmlformats.org/officeDocument/2006/relationships/hyperlink" Target="https://en.wikipedia.org/wiki/Cybercrime#cite_note-23" TargetMode="External"/><Relationship Id="rId7" Type="http://schemas.openxmlformats.org/officeDocument/2006/relationships/hyperlink" Target="https://en.wikipedia.org/wiki/Cybercrime#cite_note-14" TargetMode="External"/><Relationship Id="rId12" Type="http://schemas.openxmlformats.org/officeDocument/2006/relationships/hyperlink" Target="https://en.wikipedia.org/wiki/Internet" TargetMode="External"/><Relationship Id="rId17" Type="http://schemas.openxmlformats.org/officeDocument/2006/relationships/hyperlink" Target="https://en.wikipedia.org/wiki/Cybercrime#cite_note-20" TargetMode="External"/><Relationship Id="rId25" Type="http://schemas.openxmlformats.org/officeDocument/2006/relationships/hyperlink" Target="https://en.wikipedia.org/wiki/Cybercrime#cite_note-26" TargetMode="External"/><Relationship Id="rId2" Type="http://schemas.openxmlformats.org/officeDocument/2006/relationships/hyperlink" Target="https://en.wikipedia.org/wiki/Cybersex_trafficking" TargetMode="External"/><Relationship Id="rId16" Type="http://schemas.openxmlformats.org/officeDocument/2006/relationships/hyperlink" Target="https://en.wikipedia.org/wiki/Dark_web" TargetMode="External"/><Relationship Id="rId20" Type="http://schemas.openxmlformats.org/officeDocument/2006/relationships/hyperlink" Target="https://en.wikipedia.org/wiki/Cybercrime#cite_note-22" TargetMode="External"/><Relationship Id="rId29" Type="http://schemas.openxmlformats.org/officeDocument/2006/relationships/hyperlink" Target="https://en.wikipedia.org/wiki/Cybercrime#cite_note-28" TargetMode="External"/><Relationship Id="rId1" Type="http://schemas.openxmlformats.org/officeDocument/2006/relationships/slideLayout" Target="../slideLayouts/slideLayout2.xml"/><Relationship Id="rId6" Type="http://schemas.openxmlformats.org/officeDocument/2006/relationships/hyperlink" Target="https://en.wikipedia.org/wiki/Cybercrime#cite_note-13" TargetMode="External"/><Relationship Id="rId11" Type="http://schemas.openxmlformats.org/officeDocument/2006/relationships/hyperlink" Target="https://en.wikipedia.org/wiki/Cybercrime#cite_note-18" TargetMode="External"/><Relationship Id="rId24" Type="http://schemas.openxmlformats.org/officeDocument/2006/relationships/hyperlink" Target="https://en.wikipedia.org/wiki/Cybercrime#cite_note-25" TargetMode="External"/><Relationship Id="rId5" Type="http://schemas.openxmlformats.org/officeDocument/2006/relationships/hyperlink" Target="https://en.wikipedia.org/wiki/Cybercrime#cite_note-12" TargetMode="External"/><Relationship Id="rId15" Type="http://schemas.openxmlformats.org/officeDocument/2006/relationships/hyperlink" Target="https://en.wikipedia.org/wiki/Videoconferences" TargetMode="External"/><Relationship Id="rId23" Type="http://schemas.openxmlformats.org/officeDocument/2006/relationships/hyperlink" Target="https://en.wikipedia.org/wiki/Cryptocurrencies" TargetMode="External"/><Relationship Id="rId28" Type="http://schemas.openxmlformats.org/officeDocument/2006/relationships/hyperlink" Target="https://en.wikipedia.org/wiki/South_Korea" TargetMode="External"/><Relationship Id="rId10" Type="http://schemas.openxmlformats.org/officeDocument/2006/relationships/hyperlink" Target="https://en.wikipedia.org/wiki/Cybercrime#cite_note-17" TargetMode="External"/><Relationship Id="rId19" Type="http://schemas.openxmlformats.org/officeDocument/2006/relationships/hyperlink" Target="https://en.wikipedia.org/wiki/Online_payment" TargetMode="External"/><Relationship Id="rId4" Type="http://schemas.openxmlformats.org/officeDocument/2006/relationships/hyperlink" Target="https://en.wikipedia.org/wiki/Rape" TargetMode="External"/><Relationship Id="rId9" Type="http://schemas.openxmlformats.org/officeDocument/2006/relationships/hyperlink" Target="https://en.wikipedia.org/wiki/Cybercrime#cite_note-16" TargetMode="External"/><Relationship Id="rId14" Type="http://schemas.openxmlformats.org/officeDocument/2006/relationships/hyperlink" Target="https://en.wikipedia.org/wiki/Social_media" TargetMode="External"/><Relationship Id="rId22" Type="http://schemas.openxmlformats.org/officeDocument/2006/relationships/hyperlink" Target="https://en.wikipedia.org/wiki/Cybercrime#cite_note-24" TargetMode="External"/><Relationship Id="rId27" Type="http://schemas.openxmlformats.org/officeDocument/2006/relationships/hyperlink" Target="https://en.wikipedia.org/wiki/Nth_room_cas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Estonia" TargetMode="External"/><Relationship Id="rId2" Type="http://schemas.openxmlformats.org/officeDocument/2006/relationships/hyperlink" Target="https://en.wikipedia.org/wiki/United_States_Department_of_Defense" TargetMode="External"/><Relationship Id="rId1" Type="http://schemas.openxmlformats.org/officeDocument/2006/relationships/slideLayout" Target="../slideLayouts/slideLayout2.xml"/><Relationship Id="rId6" Type="http://schemas.openxmlformats.org/officeDocument/2006/relationships/hyperlink" Target="https://en.wikipedia.org/wiki/Cybercrime#cite_note-29" TargetMode="External"/><Relationship Id="rId5" Type="http://schemas.openxmlformats.org/officeDocument/2006/relationships/hyperlink" Target="https://en.wikipedia.org/wiki/December_2015_Ukraine_power_grid_cyberattack" TargetMode="External"/><Relationship Id="rId4" Type="http://schemas.openxmlformats.org/officeDocument/2006/relationships/hyperlink" Target="https://en.wikipedia.org/wiki/Georgia_(countr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Internet_pornography" TargetMode="External"/><Relationship Id="rId2" Type="http://schemas.openxmlformats.org/officeDocument/2006/relationships/hyperlink" Target="https://en.wikipedia.org/wiki/Obscene" TargetMode="External"/><Relationship Id="rId1" Type="http://schemas.openxmlformats.org/officeDocument/2006/relationships/slideLayout" Target="../slideLayouts/slideLayout2.xml"/><Relationship Id="rId4" Type="http://schemas.openxmlformats.org/officeDocument/2006/relationships/hyperlink" Target="https://en.wikipedia.org/wiki/Child_pornography"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Cybercrime#cite_note-38" TargetMode="External"/><Relationship Id="rId3" Type="http://schemas.openxmlformats.org/officeDocument/2006/relationships/hyperlink" Target="https://en.wikipedia.org/wiki/Recreational_drug_use" TargetMode="External"/><Relationship Id="rId7" Type="http://schemas.openxmlformats.org/officeDocument/2006/relationships/hyperlink" Target="https://en.wikipedia.org/wiki/Silk_Road_(marketplace)" TargetMode="External"/><Relationship Id="rId2" Type="http://schemas.openxmlformats.org/officeDocument/2006/relationships/hyperlink" Target="https://en.wikipedia.org/wiki/Darknet_market" TargetMode="External"/><Relationship Id="rId1" Type="http://schemas.openxmlformats.org/officeDocument/2006/relationships/slideLayout" Target="../slideLayouts/slideLayout2.xml"/><Relationship Id="rId6" Type="http://schemas.openxmlformats.org/officeDocument/2006/relationships/hyperlink" Target="https://en.wikipedia.org/wiki/Dark_web" TargetMode="External"/><Relationship Id="rId5" Type="http://schemas.openxmlformats.org/officeDocument/2006/relationships/hyperlink" Target="https://en.wikipedia.org/wiki/End-to-end_encryption" TargetMode="External"/><Relationship Id="rId10" Type="http://schemas.openxmlformats.org/officeDocument/2006/relationships/hyperlink" Target="https://en.wikipedia.org/wiki/Cybercrime#cite_note-40" TargetMode="External"/><Relationship Id="rId4" Type="http://schemas.openxmlformats.org/officeDocument/2006/relationships/hyperlink" Target="https://en.wikipedia.org/wiki/Drug_trafficker" TargetMode="External"/><Relationship Id="rId9" Type="http://schemas.openxmlformats.org/officeDocument/2006/relationships/hyperlink" Target="https://en.wikipedia.org/wiki/Cybercrime#cite_note-3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Cybercrime#cite_ref-igiglobal.com_3-0" TargetMode="External"/><Relationship Id="rId13" Type="http://schemas.openxmlformats.org/officeDocument/2006/relationships/hyperlink" Target="https://en.wikipedia.org/wiki/Cybercrime#cite_ref-5" TargetMode="External"/><Relationship Id="rId18" Type="http://schemas.openxmlformats.org/officeDocument/2006/relationships/hyperlink" Target="https://en.wikipedia.org/wiki/Doi_(identifier)" TargetMode="External"/><Relationship Id="rId26" Type="http://schemas.openxmlformats.org/officeDocument/2006/relationships/hyperlink" Target="https://sentinelone.com/blogs/cybercriminals-need-shopping-money-holidays/" TargetMode="External"/><Relationship Id="rId3" Type="http://schemas.openxmlformats.org/officeDocument/2006/relationships/hyperlink" Target="https://en.wikipedia.org/wiki/Cybercrime#cite_ref-kruse_2-0" TargetMode="External"/><Relationship Id="rId21" Type="http://schemas.openxmlformats.org/officeDocument/2006/relationships/hyperlink" Target="https://api.semanticscholar.org/CorpusID:3334277" TargetMode="External"/><Relationship Id="rId34" Type="http://schemas.openxmlformats.org/officeDocument/2006/relationships/hyperlink" Target="https://www.prnewswire.com/news-releases/ijm-seeks-to-end-cybersex-trafficking-of-children-and-restartfreedom-this-cyber-monday-and-giving-tuesday-300368744.html" TargetMode="External"/><Relationship Id="rId7" Type="http://schemas.openxmlformats.org/officeDocument/2006/relationships/hyperlink" Target="https://en.wikipedia.org/wiki/Special:BookSources/978-0-201-70719-9" TargetMode="External"/><Relationship Id="rId12" Type="http://schemas.openxmlformats.org/officeDocument/2006/relationships/hyperlink" Target="https://www.reuters.com/article/2014/06/09/us-cybersecurity-mcafee-csis-idUSKBN0EK0SV20140609" TargetMode="External"/><Relationship Id="rId17" Type="http://schemas.openxmlformats.org/officeDocument/2006/relationships/hyperlink" Target="https://en.wikipedia.org/wiki/Cybercrime#cite_ref-7" TargetMode="External"/><Relationship Id="rId25" Type="http://schemas.openxmlformats.org/officeDocument/2006/relationships/hyperlink" Target="https://en.wikipedia.org/wiki/Cybercrime#cite_ref-9" TargetMode="External"/><Relationship Id="rId33" Type="http://schemas.openxmlformats.org/officeDocument/2006/relationships/hyperlink" Target="https://en.wikipedia.org/wiki/Cybercrime#cite_ref-13" TargetMode="External"/><Relationship Id="rId2" Type="http://schemas.openxmlformats.org/officeDocument/2006/relationships/hyperlink" Target="https://en.wikipedia.org/wiki/Cybercrime#cite_ref-moore_1-0" TargetMode="External"/><Relationship Id="rId16" Type="http://schemas.openxmlformats.org/officeDocument/2006/relationships/hyperlink" Target="https://www.mcafee.com/enterprise/en-us/assets/reports/restricted/rp-economic-impact-cybercrime.pdf" TargetMode="External"/><Relationship Id="rId20" Type="http://schemas.openxmlformats.org/officeDocument/2006/relationships/hyperlink" Target="https://en.wikipedia.org/wiki/S2CID_(identifier)" TargetMode="External"/><Relationship Id="rId29" Type="http://schemas.openxmlformats.org/officeDocument/2006/relationships/hyperlink" Target="http://www.ere-security.ca/PDF/Cyberextortion%20by%20DoS,%20Risk%20Magazine%20June%202006.pdf" TargetMode="External"/><Relationship Id="rId1" Type="http://schemas.openxmlformats.org/officeDocument/2006/relationships/slideLayout" Target="../slideLayouts/slideLayout2.xml"/><Relationship Id="rId6" Type="http://schemas.openxmlformats.org/officeDocument/2006/relationships/hyperlink" Target="https://en.wikipedia.org/wiki/ISBN_(identifier)" TargetMode="External"/><Relationship Id="rId11" Type="http://schemas.openxmlformats.org/officeDocument/2006/relationships/hyperlink" Target="https://en.wikipedia.org/wiki/Cybercrime#cite_ref-4" TargetMode="External"/><Relationship Id="rId24" Type="http://schemas.openxmlformats.org/officeDocument/2006/relationships/hyperlink" Target="https://en.wikipedia.org/wiki/Special:BookSources/9781438110196" TargetMode="External"/><Relationship Id="rId32" Type="http://schemas.openxmlformats.org/officeDocument/2006/relationships/hyperlink" Target="https://en.wikipedia.org/wiki/Cybercrime#cite_ref-12" TargetMode="External"/><Relationship Id="rId5" Type="http://schemas.openxmlformats.org/officeDocument/2006/relationships/hyperlink" Target="https://archive.org/details/computerforensic0000krus/page/392" TargetMode="External"/><Relationship Id="rId15" Type="http://schemas.openxmlformats.org/officeDocument/2006/relationships/hyperlink" Target="https://en.wikipedia.org/wiki/Cybercrime#cite_ref-6" TargetMode="External"/><Relationship Id="rId23" Type="http://schemas.openxmlformats.org/officeDocument/2006/relationships/hyperlink" Target="https://books.google.com/books?id=H7fT0BQxwDsC&amp;pg=PA49" TargetMode="External"/><Relationship Id="rId28" Type="http://schemas.openxmlformats.org/officeDocument/2006/relationships/hyperlink" Target="https://web.archive.org/web/20110706175959/http:/www.ere-security.ca/PDF/Cyberextortion%20by%20DoS%2C%20Risk%20Magazine%20June%202006.pdf" TargetMode="External"/><Relationship Id="rId10" Type="http://schemas.openxmlformats.org/officeDocument/2006/relationships/hyperlink" Target="https://en.wikipedia.org/wiki/Special:BookSources/978-1-60960-830-9" TargetMode="External"/><Relationship Id="rId19" Type="http://schemas.openxmlformats.org/officeDocument/2006/relationships/hyperlink" Target="https://doi.org/10.1007%2Fs11416-006-0015-z" TargetMode="External"/><Relationship Id="rId31" Type="http://schemas.openxmlformats.org/officeDocument/2006/relationships/hyperlink" Target="http://www.cyphort.com/latest-sony-pictures-breach-deadly-cyber-extortion/" TargetMode="External"/><Relationship Id="rId4" Type="http://schemas.openxmlformats.org/officeDocument/2006/relationships/hyperlink" Target="https://archive.org/details/computerforensic0000krus" TargetMode="External"/><Relationship Id="rId9" Type="http://schemas.openxmlformats.org/officeDocument/2006/relationships/hyperlink" Target="https://www.igi-global.com/book/cyber-crime-victimization-women/50518" TargetMode="External"/><Relationship Id="rId14" Type="http://schemas.openxmlformats.org/officeDocument/2006/relationships/hyperlink" Target="http://northdenvernews.com/cybercrime-costs-victims/" TargetMode="External"/><Relationship Id="rId22" Type="http://schemas.openxmlformats.org/officeDocument/2006/relationships/hyperlink" Target="https://en.wikipedia.org/wiki/Cybercrime#cite_ref-books.google.com_8-0" TargetMode="External"/><Relationship Id="rId27" Type="http://schemas.openxmlformats.org/officeDocument/2006/relationships/hyperlink" Target="https://en.wikipedia.org/wiki/Cybercrime#cite_ref-10" TargetMode="External"/><Relationship Id="rId30" Type="http://schemas.openxmlformats.org/officeDocument/2006/relationships/hyperlink" Target="https://en.wikipedia.org/wiki/Cybercrime#cite_ref-11"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en.wikipedia.org/wiki/Cybercrime#cite_ref-17" TargetMode="External"/><Relationship Id="rId13" Type="http://schemas.openxmlformats.org/officeDocument/2006/relationships/hyperlink" Target="https://www.nbcnews.com/tech/tech-news/cheap-tech-widespread-internet-access-fuel-rise-cybersex-trafficking-n886886" TargetMode="External"/><Relationship Id="rId3" Type="http://schemas.openxmlformats.org/officeDocument/2006/relationships/hyperlink" Target="https://www.ijmuk.org/our-work/cybersex-trafficking" TargetMode="External"/><Relationship Id="rId7" Type="http://schemas.openxmlformats.org/officeDocument/2006/relationships/hyperlink" Target="https://www.philstar.com/headlines/2020/04/13/2006955/senator-warns-possible-surge-child-cybersex-traffic" TargetMode="External"/><Relationship Id="rId12" Type="http://schemas.openxmlformats.org/officeDocument/2006/relationships/hyperlink" Target="https://en.wikipedia.org/wiki/Cybercrime#cite_ref-19" TargetMode="External"/><Relationship Id="rId17" Type="http://schemas.openxmlformats.org/officeDocument/2006/relationships/hyperlink" Target="https://www.scmp.com/comment/insight-opinion/article/3008403/how-internet-fuels-sexual-exploitation-and-forced-labour" TargetMode="External"/><Relationship Id="rId2" Type="http://schemas.openxmlformats.org/officeDocument/2006/relationships/hyperlink" Target="https://en.wikipedia.org/wiki/Cybercrime#cite_ref-14" TargetMode="External"/><Relationship Id="rId16" Type="http://schemas.openxmlformats.org/officeDocument/2006/relationships/hyperlink" Target="https://www.reuters.com/article/us-philippines-trafficking-technology/webcam-slavery-tech-turns-filipino-families-into-cybersex-child-traffickers-idUSKBN1JE00X" TargetMode="External"/><Relationship Id="rId1" Type="http://schemas.openxmlformats.org/officeDocument/2006/relationships/slideLayout" Target="../slideLayouts/slideLayout2.xml"/><Relationship Id="rId6" Type="http://schemas.openxmlformats.org/officeDocument/2006/relationships/hyperlink" Target="https://en.wikipedia.org/wiki/Cybercrime#cite_ref-16" TargetMode="External"/><Relationship Id="rId11" Type="http://schemas.openxmlformats.org/officeDocument/2006/relationships/hyperlink" Target="https://news.mb.com.ph/2020/05/01/norwegian-national-partner-nabbed-4-rescued-from-cybersex-den/" TargetMode="External"/><Relationship Id="rId5" Type="http://schemas.openxmlformats.org/officeDocument/2006/relationships/hyperlink" Target="https://www.cnn.com/2013/07/17/world/asia/philippines-cybersex-trafficking/index.html" TargetMode="External"/><Relationship Id="rId15" Type="http://schemas.openxmlformats.org/officeDocument/2006/relationships/hyperlink" Target="https://www.reuters.com/article/us-philippines-trafficking-children/global-taskforce-tackles-cybersex-child-trafficking-in-the-philippines-idUSKCN1RR1D1" TargetMode="External"/><Relationship Id="rId10" Type="http://schemas.openxmlformats.org/officeDocument/2006/relationships/hyperlink" Target="https://en.wikipedia.org/wiki/Cybercrime#cite_ref-18" TargetMode="External"/><Relationship Id="rId4" Type="http://schemas.openxmlformats.org/officeDocument/2006/relationships/hyperlink" Target="https://en.wikipedia.org/wiki/Cybercrime#cite_ref-15" TargetMode="External"/><Relationship Id="rId9" Type="http://schemas.openxmlformats.org/officeDocument/2006/relationships/hyperlink" Target="https://theaseanpost.com/article/dutertes-drug-war-and-child-cybersex-trafficking" TargetMode="External"/><Relationship Id="rId14" Type="http://schemas.openxmlformats.org/officeDocument/2006/relationships/hyperlink" Target="https://www.philstar.com/headlines/2019/11/11/1967750/senate-probe-rise-child-cybersex-trafficking"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googleonlinesecurity.blogspot.jp/2012/06/safe-browsing-protecting-web-users-for.html" TargetMode="External"/><Relationship Id="rId13" Type="http://schemas.openxmlformats.org/officeDocument/2006/relationships/hyperlink" Target="http://www.legislation.gov.uk/ukpga/1988/27/section/1/data.htm" TargetMode="External"/><Relationship Id="rId3" Type="http://schemas.openxmlformats.org/officeDocument/2006/relationships/hyperlink" Target="https://www.scmp.com/news/asia/southeast-asia/article/3026664/how-cambodias-outdated-laws-make-it-harder-tackle-cybersex" TargetMode="External"/><Relationship Id="rId7" Type="http://schemas.openxmlformats.org/officeDocument/2006/relationships/hyperlink" Target="http://www.crime-research.org/articles/joseph06/" TargetMode="External"/><Relationship Id="rId12" Type="http://schemas.openxmlformats.org/officeDocument/2006/relationships/hyperlink" Target="https://www.cybersmile.org/advice-help/category/cyberbullying-and-the-law" TargetMode="External"/><Relationship Id="rId17" Type="http://schemas.openxmlformats.org/officeDocument/2006/relationships/hyperlink" Target="https://www.bbc.co.uk/newsround/25622442" TargetMode="External"/><Relationship Id="rId2" Type="http://schemas.openxmlformats.org/officeDocument/2006/relationships/hyperlink" Target="https://sencanada.ca/en/content/sen/chamber/421/debates/194db_2018-04-18-e" TargetMode="External"/><Relationship Id="rId16" Type="http://schemas.openxmlformats.org/officeDocument/2006/relationships/hyperlink" Target="https://www.forbes.com/sites/forbestechcouncil/2020/04/23/five-key-reasons-dark-web-markets-are-booming/" TargetMode="External"/><Relationship Id="rId1" Type="http://schemas.openxmlformats.org/officeDocument/2006/relationships/slideLayout" Target="../slideLayouts/slideLayout2.xml"/><Relationship Id="rId6" Type="http://schemas.openxmlformats.org/officeDocument/2006/relationships/hyperlink" Target="http://www.carlisle.army.mil/DIME/documents/War%20is%20War%20Issue%20Paper%20Final2.pdf" TargetMode="External"/><Relationship Id="rId11" Type="http://schemas.openxmlformats.org/officeDocument/2006/relationships/hyperlink" Target="https://www.cybersmile.org/news/chinese-authorities-address-online-bullying" TargetMode="External"/><Relationship Id="rId5" Type="http://schemas.openxmlformats.org/officeDocument/2006/relationships/hyperlink" Target="https://web.archive.org/web/20120320012856/http:/www.carlisle.army.mil/DIME/documents/War%20is%20War%20Issue%20Paper%20Final2.pdf" TargetMode="External"/><Relationship Id="rId15" Type="http://schemas.openxmlformats.org/officeDocument/2006/relationships/hyperlink" Target="http://www.dailydot.com/layer8/silk-road-3-blake-benthall/" TargetMode="External"/><Relationship Id="rId10" Type="http://schemas.openxmlformats.org/officeDocument/2006/relationships/hyperlink" Target="https://www.weforum.org/agenda/2019/06/most-people-on-the-internet-live-in-this-country/" TargetMode="External"/><Relationship Id="rId4" Type="http://schemas.openxmlformats.org/officeDocument/2006/relationships/hyperlink" Target="http://www.koreaherald.com/view.php?ud=20200424000512" TargetMode="External"/><Relationship Id="rId9" Type="http://schemas.openxmlformats.org/officeDocument/2006/relationships/hyperlink" Target="http://www.haltabuse.org/resources/laws/federal.shtml" TargetMode="External"/><Relationship Id="rId14" Type="http://schemas.openxmlformats.org/officeDocument/2006/relationships/hyperlink" Target="http://www.legislation.gov.au/Details/C2019C00043/Html/Volume_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omputer_network" TargetMode="External"/><Relationship Id="rId7" Type="http://schemas.openxmlformats.org/officeDocument/2006/relationships/hyperlink" Target="https://en.wikipedia.org/wiki/Cybercrime#cite_note-igiglobal.com-3" TargetMode="External"/><Relationship Id="rId2" Type="http://schemas.openxmlformats.org/officeDocument/2006/relationships/hyperlink" Target="https://en.wikipedia.org/wiki/Computer" TargetMode="External"/><Relationship Id="rId1" Type="http://schemas.openxmlformats.org/officeDocument/2006/relationships/slideLayout" Target="../slideLayouts/slideLayout2.xml"/><Relationship Id="rId6" Type="http://schemas.openxmlformats.org/officeDocument/2006/relationships/hyperlink" Target="https://en.wikipedia.org/wiki/Karuppannan_Jaishankar" TargetMode="External"/><Relationship Id="rId5" Type="http://schemas.openxmlformats.org/officeDocument/2006/relationships/hyperlink" Target="https://en.wikipedia.org/wiki/Cybercrime#cite_note-kruse-2" TargetMode="External"/><Relationship Id="rId4" Type="http://schemas.openxmlformats.org/officeDocument/2006/relationships/hyperlink" Target="https://en.wikipedia.org/wiki/Cybercrime#cite_note-moore-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Cybercrime#cite_note-4" TargetMode="External"/><Relationship Id="rId2" Type="http://schemas.openxmlformats.org/officeDocument/2006/relationships/hyperlink" Target="https://en.wikipedia.org/wiki/McAfee" TargetMode="External"/><Relationship Id="rId1" Type="http://schemas.openxmlformats.org/officeDocument/2006/relationships/slideLayout" Target="../slideLayouts/slideLayout2.xml"/><Relationship Id="rId6" Type="http://schemas.openxmlformats.org/officeDocument/2006/relationships/hyperlink" Target="https://en.wikipedia.org/wiki/Cybercrime#cite_note-6" TargetMode="External"/><Relationship Id="rId5" Type="http://schemas.openxmlformats.org/officeDocument/2006/relationships/hyperlink" Target="https://en.wikipedia.org/wiki/Center_for_Strategic_and_International_Studies" TargetMode="External"/><Relationship Id="rId4" Type="http://schemas.openxmlformats.org/officeDocument/2006/relationships/hyperlink" Target="https://en.wikipedia.org/wiki/Cybercrime#cite_note-5"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Denial-of-service_attacks" TargetMode="External"/><Relationship Id="rId2" Type="http://schemas.openxmlformats.org/officeDocument/2006/relationships/hyperlink" Target="https://en.wikipedia.org/wiki/Computer_viruses" TargetMode="External"/><Relationship Id="rId1" Type="http://schemas.openxmlformats.org/officeDocument/2006/relationships/slideLayout" Target="../slideLayouts/slideLayout2.xml"/><Relationship Id="rId4" Type="http://schemas.openxmlformats.org/officeDocument/2006/relationships/hyperlink" Target="https://en.wikipedia.org/wiki/Malwar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Phishing" TargetMode="External"/><Relationship Id="rId13" Type="http://schemas.openxmlformats.org/officeDocument/2006/relationships/hyperlink" Target="https://en.wikipedia.org/wiki/Cybercrime#cite_note-31" TargetMode="External"/><Relationship Id="rId3" Type="http://schemas.openxmlformats.org/officeDocument/2006/relationships/hyperlink" Target="https://en.wikipedia.org/wiki/Scams" TargetMode="External"/><Relationship Id="rId7" Type="http://schemas.openxmlformats.org/officeDocument/2006/relationships/hyperlink" Target="https://en.wikipedia.org/wiki/Information_warfare" TargetMode="External"/><Relationship Id="rId12" Type="http://schemas.openxmlformats.org/officeDocument/2006/relationships/hyperlink" Target="https://en.wikipedia.org/wiki/E-mail_spam_legislation_by_country" TargetMode="External"/><Relationship Id="rId2" Type="http://schemas.openxmlformats.org/officeDocument/2006/relationships/hyperlink" Target="https://en.wikipedia.org/wiki/Psychological" TargetMode="External"/><Relationship Id="rId1" Type="http://schemas.openxmlformats.org/officeDocument/2006/relationships/slideLayout" Target="../slideLayouts/slideLayout2.xml"/><Relationship Id="rId6" Type="http://schemas.openxmlformats.org/officeDocument/2006/relationships/hyperlink" Target="https://en.wikipedia.org/wiki/Identity_theft" TargetMode="External"/><Relationship Id="rId11" Type="http://schemas.openxmlformats.org/officeDocument/2006/relationships/hyperlink" Target="https://en.wikipedia.org/wiki/Email_spam" TargetMode="External"/><Relationship Id="rId5" Type="http://schemas.openxmlformats.org/officeDocument/2006/relationships/hyperlink" Target="https://en.wikipedia.org/wiki/Fraud" TargetMode="External"/><Relationship Id="rId10" Type="http://schemas.openxmlformats.org/officeDocument/2006/relationships/hyperlink" Target="https://en.wikipedia.org/wiki/Email" TargetMode="External"/><Relationship Id="rId4" Type="http://schemas.openxmlformats.org/officeDocument/2006/relationships/hyperlink" Target="https://en.wikipedia.org/wiki/Cybercrime#cite_note-30" TargetMode="External"/><Relationship Id="rId9" Type="http://schemas.openxmlformats.org/officeDocument/2006/relationships/hyperlink" Target="https://en.wikipedia.org/wiki/E-mail_spam" TargetMode="External"/><Relationship Id="rId14" Type="http://schemas.openxmlformats.org/officeDocument/2006/relationships/hyperlink" Target="https://en.wikipedia.org/wiki/Online_bankin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Bank_fraud" TargetMode="External"/><Relationship Id="rId7" Type="http://schemas.openxmlformats.org/officeDocument/2006/relationships/hyperlink" Target="https://en.wikipedia.org/wiki/Classified_information" TargetMode="External"/><Relationship Id="rId2" Type="http://schemas.openxmlformats.org/officeDocument/2006/relationships/hyperlink" Target="https://en.wikipedia.org/wiki/Computer_fraud" TargetMode="External"/><Relationship Id="rId1" Type="http://schemas.openxmlformats.org/officeDocument/2006/relationships/slideLayout" Target="../slideLayouts/slideLayout2.xml"/><Relationship Id="rId6" Type="http://schemas.openxmlformats.org/officeDocument/2006/relationships/hyperlink" Target="https://en.wikipedia.org/wiki/Extortion" TargetMode="External"/><Relationship Id="rId5" Type="http://schemas.openxmlformats.org/officeDocument/2006/relationships/hyperlink" Target="https://en.wikipedia.org/wiki/Identity_theft" TargetMode="External"/><Relationship Id="rId4" Type="http://schemas.openxmlformats.org/officeDocument/2006/relationships/hyperlink" Target="https://en.wikipedia.org/wiki/Carding_(frau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Blackmail" TargetMode="External"/><Relationship Id="rId3" Type="http://schemas.openxmlformats.org/officeDocument/2006/relationships/hyperlink" Target="https://en.wikipedia.org/wiki/Federal_Bureau_of_Investigations" TargetMode="External"/><Relationship Id="rId7" Type="http://schemas.openxmlformats.org/officeDocument/2006/relationships/hyperlink" Target="https://en.wikipedia.org/wiki/Terrorism" TargetMode="External"/><Relationship Id="rId2" Type="http://schemas.openxmlformats.org/officeDocument/2006/relationships/hyperlink" Target="https://en.wikipedia.org/wiki/Information_technology" TargetMode="External"/><Relationship Id="rId1" Type="http://schemas.openxmlformats.org/officeDocument/2006/relationships/slideLayout" Target="../slideLayouts/slideLayout2.xml"/><Relationship Id="rId6" Type="http://schemas.openxmlformats.org/officeDocument/2006/relationships/hyperlink" Target="https://en.wikipedia.org/wiki/Cybercrime#cite_note-books.google.com-8" TargetMode="External"/><Relationship Id="rId5" Type="http://schemas.openxmlformats.org/officeDocument/2006/relationships/hyperlink" Target="https://en.wikipedia.org/wiki/Cyberterrorist" TargetMode="External"/><Relationship Id="rId4" Type="http://schemas.openxmlformats.org/officeDocument/2006/relationships/hyperlink" Target="https://en.wikipedia.org/wiki/Central_Intelligence_Agency" TargetMode="External"/><Relationship Id="rId9" Type="http://schemas.openxmlformats.org/officeDocument/2006/relationships/hyperlink" Target="https://en.wikipedia.org/wiki/Cybercrime#cite_note-9"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Cybercrime#cite_note-11" TargetMode="External"/><Relationship Id="rId3" Type="http://schemas.openxmlformats.org/officeDocument/2006/relationships/hyperlink" Target="https://en.wikipedia.org/wiki/Distributed_denial-of-service_attack" TargetMode="External"/><Relationship Id="rId7" Type="http://schemas.openxmlformats.org/officeDocument/2006/relationships/hyperlink" Target="https://en.wikipedia.org/wiki/Sony_Pictures_Entertainment_hack" TargetMode="External"/><Relationship Id="rId2" Type="http://schemas.openxmlformats.org/officeDocument/2006/relationships/hyperlink" Target="https://en.wikipedia.org/wiki/Federal_Bureau_of_Investigation" TargetMode="External"/><Relationship Id="rId1" Type="http://schemas.openxmlformats.org/officeDocument/2006/relationships/slideLayout" Target="../slideLayouts/slideLayout2.xml"/><Relationship Id="rId6" Type="http://schemas.openxmlformats.org/officeDocument/2006/relationships/hyperlink" Target="https://en.wikipedia.org/wiki/Bug_Poaching" TargetMode="External"/><Relationship Id="rId5" Type="http://schemas.openxmlformats.org/officeDocument/2006/relationships/hyperlink" Target="https://en.wikipedia.org/wiki/Doxing" TargetMode="External"/><Relationship Id="rId4" Type="http://schemas.openxmlformats.org/officeDocument/2006/relationships/hyperlink" Target="https://en.wikipedia.org/wiki/Cybercrime#cite_note-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11370"/>
            <a:ext cx="7800304" cy="1571223"/>
          </a:xfrm>
        </p:spPr>
        <p:txBody>
          <a:bodyPr/>
          <a:lstStyle/>
          <a:p>
            <a:r>
              <a:rPr lang="en-US" b="1" dirty="0" smtClean="0"/>
              <a:t>Topic : Cybercrime</a:t>
            </a:r>
            <a:r>
              <a:rPr lang="en-US" b="1" dirty="0"/>
              <a:t/>
            </a:r>
            <a:br>
              <a:rPr lang="en-US" b="1" dirty="0"/>
            </a:br>
            <a:endParaRPr lang="en-US" dirty="0"/>
          </a:p>
        </p:txBody>
      </p:sp>
      <p:sp>
        <p:nvSpPr>
          <p:cNvPr id="3" name="Subtitle 2"/>
          <p:cNvSpPr>
            <a:spLocks noGrp="1"/>
          </p:cNvSpPr>
          <p:nvPr>
            <p:ph type="subTitle" idx="1"/>
          </p:nvPr>
        </p:nvSpPr>
        <p:spPr>
          <a:xfrm>
            <a:off x="5422006" y="2833352"/>
            <a:ext cx="3902298" cy="2047742"/>
          </a:xfrm>
        </p:spPr>
        <p:txBody>
          <a:bodyPr>
            <a:normAutofit/>
          </a:bodyPr>
          <a:lstStyle/>
          <a:p>
            <a:r>
              <a:rPr lang="en-US" dirty="0" err="1" smtClean="0">
                <a:latin typeface="Comic Sans MS" panose="030F0702030302020204" pitchFamily="66" charset="0"/>
              </a:rPr>
              <a:t>Ravinder</a:t>
            </a:r>
            <a:r>
              <a:rPr lang="en-US" dirty="0" smtClean="0">
                <a:latin typeface="Comic Sans MS" panose="030F0702030302020204" pitchFamily="66" charset="0"/>
              </a:rPr>
              <a:t> Kumar </a:t>
            </a:r>
            <a:r>
              <a:rPr lang="en-US" dirty="0" err="1" smtClean="0">
                <a:latin typeface="Comic Sans MS" panose="030F0702030302020204" pitchFamily="66" charset="0"/>
              </a:rPr>
              <a:t>Mehra</a:t>
            </a:r>
            <a:endParaRPr lang="en-US" dirty="0" smtClean="0">
              <a:latin typeface="Comic Sans MS" panose="030F0702030302020204" pitchFamily="66" charset="0"/>
            </a:endParaRPr>
          </a:p>
          <a:p>
            <a:r>
              <a:rPr lang="en-US" dirty="0" smtClean="0">
                <a:latin typeface="Comic Sans MS" panose="030F0702030302020204" pitchFamily="66" charset="0"/>
              </a:rPr>
              <a:t>AP-</a:t>
            </a:r>
            <a:r>
              <a:rPr lang="en-US" dirty="0" err="1" smtClean="0">
                <a:latin typeface="Comic Sans MS" panose="030F0702030302020204" pitchFamily="66" charset="0"/>
              </a:rPr>
              <a:t>CSE</a:t>
            </a:r>
            <a:r>
              <a:rPr lang="en-US" dirty="0" smtClean="0">
                <a:latin typeface="Comic Sans MS" panose="030F0702030302020204" pitchFamily="66" charset="0"/>
              </a:rPr>
              <a:t> </a:t>
            </a:r>
            <a:r>
              <a:rPr lang="en-US" dirty="0" err="1" smtClean="0">
                <a:latin typeface="Comic Sans MS" panose="030F0702030302020204" pitchFamily="66" charset="0"/>
              </a:rPr>
              <a:t>SIET</a:t>
            </a:r>
            <a:r>
              <a:rPr lang="en-US" dirty="0" smtClean="0">
                <a:latin typeface="Comic Sans MS" panose="030F0702030302020204" pitchFamily="66" charset="0"/>
              </a:rPr>
              <a:t> </a:t>
            </a:r>
            <a:r>
              <a:rPr lang="en-US" dirty="0" err="1" smtClean="0">
                <a:latin typeface="Comic Sans MS" panose="030F0702030302020204" pitchFamily="66" charset="0"/>
              </a:rPr>
              <a:t>Nilokheri</a:t>
            </a:r>
            <a:endParaRPr lang="en-US" dirty="0">
              <a:latin typeface="Comic Sans MS" panose="030F0702030302020204" pitchFamily="66" charset="0"/>
            </a:endParaRPr>
          </a:p>
        </p:txBody>
      </p:sp>
    </p:spTree>
    <p:extLst>
      <p:ext uri="{BB962C8B-B14F-4D97-AF65-F5344CB8AC3E}">
        <p14:creationId xmlns:p14="http://schemas.microsoft.com/office/powerpoint/2010/main" val="3928189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550499" cy="742458"/>
          </a:xfrm>
        </p:spPr>
        <p:txBody>
          <a:bodyPr>
            <a:normAutofit/>
          </a:bodyPr>
          <a:lstStyle/>
          <a:p>
            <a:r>
              <a:rPr lang="en-US" sz="3200" dirty="0">
                <a:latin typeface="Times New Roman" panose="02020603050405020304" pitchFamily="18" charset="0"/>
                <a:cs typeface="Times New Roman" panose="02020603050405020304" pitchFamily="18" charset="0"/>
              </a:rPr>
              <a:t>Cybersex trafficking</a:t>
            </a:r>
          </a:p>
        </p:txBody>
      </p:sp>
      <p:sp>
        <p:nvSpPr>
          <p:cNvPr id="3" name="Content Placeholder 2"/>
          <p:cNvSpPr>
            <a:spLocks noGrp="1"/>
          </p:cNvSpPr>
          <p:nvPr>
            <p:ph idx="1"/>
          </p:nvPr>
        </p:nvSpPr>
        <p:spPr>
          <a:xfrm>
            <a:off x="838200" y="1107584"/>
            <a:ext cx="8808076" cy="5069379"/>
          </a:xfrm>
        </p:spPr>
        <p:txBody>
          <a:bodyPr>
            <a:normAutofit/>
          </a:bodyPr>
          <a:lstStyle/>
          <a:p>
            <a:pPr algn="just"/>
            <a:r>
              <a:rPr lang="en-US" sz="2000" u="sng" dirty="0">
                <a:latin typeface="Times New Roman" panose="02020603050405020304" pitchFamily="18" charset="0"/>
                <a:cs typeface="Times New Roman" panose="02020603050405020304" pitchFamily="18" charset="0"/>
                <a:hlinkClick r:id="rId2" tooltip="Cybersex trafficking"/>
              </a:rPr>
              <a:t>Cybersex trafficking</a:t>
            </a:r>
            <a:r>
              <a:rPr lang="en-US" sz="2000" dirty="0">
                <a:latin typeface="Times New Roman" panose="02020603050405020304" pitchFamily="18" charset="0"/>
                <a:cs typeface="Times New Roman" panose="02020603050405020304" pitchFamily="18" charset="0"/>
              </a:rPr>
              <a:t> is the transportation of victims and then the </a:t>
            </a:r>
            <a:r>
              <a:rPr lang="en-US" sz="2000" u="sng" dirty="0">
                <a:latin typeface="Times New Roman" panose="02020603050405020304" pitchFamily="18" charset="0"/>
                <a:cs typeface="Times New Roman" panose="02020603050405020304" pitchFamily="18" charset="0"/>
                <a:hlinkClick r:id="rId3" tooltip="Live streaming"/>
              </a:rPr>
              <a:t>live streaming</a:t>
            </a:r>
            <a:r>
              <a:rPr lang="en-US" sz="2000" dirty="0">
                <a:latin typeface="Times New Roman" panose="02020603050405020304" pitchFamily="18" charset="0"/>
                <a:cs typeface="Times New Roman" panose="02020603050405020304" pitchFamily="18" charset="0"/>
              </a:rPr>
              <a:t> of coerced sexual acts and or </a:t>
            </a:r>
            <a:r>
              <a:rPr lang="en-US" sz="2000" u="sng" dirty="0">
                <a:latin typeface="Times New Roman" panose="02020603050405020304" pitchFamily="18" charset="0"/>
                <a:cs typeface="Times New Roman" panose="02020603050405020304" pitchFamily="18" charset="0"/>
                <a:hlinkClick r:id="rId4" tooltip="Rape"/>
              </a:rPr>
              <a:t>rape</a:t>
            </a:r>
            <a:r>
              <a:rPr lang="en-US" sz="2000" dirty="0">
                <a:latin typeface="Times New Roman" panose="02020603050405020304" pitchFamily="18" charset="0"/>
                <a:cs typeface="Times New Roman" panose="02020603050405020304" pitchFamily="18" charset="0"/>
              </a:rPr>
              <a:t> on webcam.</a:t>
            </a:r>
            <a:r>
              <a:rPr lang="en-US" sz="2000" u="sng" baseline="30000" dirty="0">
                <a:latin typeface="Times New Roman" panose="02020603050405020304" pitchFamily="18" charset="0"/>
                <a:cs typeface="Times New Roman" panose="02020603050405020304" pitchFamily="18" charset="0"/>
                <a:hlinkClick r:id="rId5"/>
              </a:rPr>
              <a:t>[12]</a:t>
            </a:r>
            <a:r>
              <a:rPr lang="en-US" sz="2000" u="sng" baseline="30000" dirty="0">
                <a:latin typeface="Times New Roman" panose="02020603050405020304" pitchFamily="18" charset="0"/>
                <a:cs typeface="Times New Roman" panose="02020603050405020304" pitchFamily="18" charset="0"/>
                <a:hlinkClick r:id="rId6"/>
              </a:rPr>
              <a:t>[13]</a:t>
            </a:r>
            <a:r>
              <a:rPr lang="en-US" sz="2000" u="sng" baseline="30000" dirty="0">
                <a:latin typeface="Times New Roman" panose="02020603050405020304" pitchFamily="18" charset="0"/>
                <a:cs typeface="Times New Roman" panose="02020603050405020304" pitchFamily="18" charset="0"/>
                <a:hlinkClick r:id="rId7"/>
              </a:rPr>
              <a:t>[14]</a:t>
            </a:r>
            <a:r>
              <a:rPr lang="en-US" sz="2000" u="sng" baseline="30000" dirty="0">
                <a:latin typeface="Times New Roman" panose="02020603050405020304" pitchFamily="18" charset="0"/>
                <a:cs typeface="Times New Roman" panose="02020603050405020304" pitchFamily="18" charset="0"/>
                <a:hlinkClick r:id="rId8"/>
              </a:rPr>
              <a:t>[15]</a:t>
            </a:r>
            <a:r>
              <a:rPr lang="en-US" sz="2000" dirty="0">
                <a:latin typeface="Times New Roman" panose="02020603050405020304" pitchFamily="18" charset="0"/>
                <a:cs typeface="Times New Roman" panose="02020603050405020304" pitchFamily="18" charset="0"/>
              </a:rPr>
              <a:t> Victims are abducted, threatened, or deceived and transferred to 'cybersex dens.'</a:t>
            </a:r>
            <a:r>
              <a:rPr lang="en-US" sz="2000" u="sng" baseline="30000" dirty="0">
                <a:latin typeface="Times New Roman" panose="02020603050405020304" pitchFamily="18" charset="0"/>
                <a:cs typeface="Times New Roman" panose="02020603050405020304" pitchFamily="18" charset="0"/>
                <a:hlinkClick r:id="rId9"/>
              </a:rPr>
              <a:t>[16]</a:t>
            </a:r>
            <a:r>
              <a:rPr lang="en-US" sz="2000" u="sng" baseline="30000" dirty="0">
                <a:latin typeface="Times New Roman" panose="02020603050405020304" pitchFamily="18" charset="0"/>
                <a:cs typeface="Times New Roman" panose="02020603050405020304" pitchFamily="18" charset="0"/>
                <a:hlinkClick r:id="rId10"/>
              </a:rPr>
              <a:t>[17]</a:t>
            </a:r>
            <a:r>
              <a:rPr lang="en-US" sz="2000" u="sng" baseline="30000" dirty="0">
                <a:latin typeface="Times New Roman" panose="02020603050405020304" pitchFamily="18" charset="0"/>
                <a:cs typeface="Times New Roman" panose="02020603050405020304" pitchFamily="18" charset="0"/>
                <a:hlinkClick r:id="rId11"/>
              </a:rPr>
              <a:t>[18]</a:t>
            </a:r>
            <a:r>
              <a:rPr lang="en-US" sz="2000" dirty="0">
                <a:latin typeface="Times New Roman" panose="02020603050405020304" pitchFamily="18" charset="0"/>
                <a:cs typeface="Times New Roman" panose="02020603050405020304" pitchFamily="18" charset="0"/>
              </a:rPr>
              <a:t> The dens can be in any location where the cybersex traffickers have a computer, tablet, or phone with </a:t>
            </a:r>
            <a:r>
              <a:rPr lang="en-US" sz="2000" u="sng" dirty="0">
                <a:latin typeface="Times New Roman" panose="02020603050405020304" pitchFamily="18" charset="0"/>
                <a:cs typeface="Times New Roman" panose="02020603050405020304" pitchFamily="18" charset="0"/>
                <a:hlinkClick r:id="rId12" tooltip="Internet"/>
              </a:rPr>
              <a:t>internet</a:t>
            </a:r>
            <a:r>
              <a:rPr lang="en-US" sz="2000" dirty="0">
                <a:latin typeface="Times New Roman" panose="02020603050405020304" pitchFamily="18" charset="0"/>
                <a:cs typeface="Times New Roman" panose="02020603050405020304" pitchFamily="18" charset="0"/>
              </a:rPr>
              <a:t> connection.</a:t>
            </a:r>
            <a:r>
              <a:rPr lang="en-US" sz="2000" u="sng" baseline="30000" dirty="0">
                <a:latin typeface="Times New Roman" panose="02020603050405020304" pitchFamily="18" charset="0"/>
                <a:cs typeface="Times New Roman" panose="02020603050405020304" pitchFamily="18" charset="0"/>
                <a:hlinkClick r:id="rId13"/>
              </a:rPr>
              <a:t>[19]</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Perpetrators </a:t>
            </a:r>
            <a:r>
              <a:rPr lang="en-US" sz="2000" dirty="0">
                <a:latin typeface="Times New Roman" panose="02020603050405020304" pitchFamily="18" charset="0"/>
                <a:cs typeface="Times New Roman" panose="02020603050405020304" pitchFamily="18" charset="0"/>
              </a:rPr>
              <a:t>use </a:t>
            </a:r>
            <a:r>
              <a:rPr lang="en-US" sz="2000" u="sng" dirty="0">
                <a:latin typeface="Times New Roman" panose="02020603050405020304" pitchFamily="18" charset="0"/>
                <a:cs typeface="Times New Roman" panose="02020603050405020304" pitchFamily="18" charset="0"/>
                <a:hlinkClick r:id="rId14" tooltip="Social media"/>
              </a:rPr>
              <a:t>social media</a:t>
            </a:r>
            <a:r>
              <a:rPr lang="en-US" sz="2000" dirty="0">
                <a:latin typeface="Times New Roman" panose="02020603050405020304" pitchFamily="18" charset="0"/>
                <a:cs typeface="Times New Roman" panose="02020603050405020304" pitchFamily="18" charset="0"/>
              </a:rPr>
              <a:t> networks, </a:t>
            </a:r>
            <a:r>
              <a:rPr lang="en-US" sz="2000" u="sng" dirty="0">
                <a:latin typeface="Times New Roman" panose="02020603050405020304" pitchFamily="18" charset="0"/>
                <a:cs typeface="Times New Roman" panose="02020603050405020304" pitchFamily="18" charset="0"/>
                <a:hlinkClick r:id="rId15" tooltip="Videoconferences"/>
              </a:rPr>
              <a:t>videoconferences</a:t>
            </a:r>
            <a:r>
              <a:rPr lang="en-US" sz="2000" dirty="0">
                <a:latin typeface="Times New Roman" panose="02020603050405020304" pitchFamily="18" charset="0"/>
                <a:cs typeface="Times New Roman" panose="02020603050405020304" pitchFamily="18" charset="0"/>
              </a:rPr>
              <a:t>, dating pages, online chat rooms, apps, </a:t>
            </a:r>
            <a:r>
              <a:rPr lang="en-US" sz="2000" u="sng" dirty="0">
                <a:latin typeface="Times New Roman" panose="02020603050405020304" pitchFamily="18" charset="0"/>
                <a:cs typeface="Times New Roman" panose="02020603050405020304" pitchFamily="18" charset="0"/>
                <a:hlinkClick r:id="rId16" tooltip="Dark web"/>
              </a:rPr>
              <a:t>dark web</a:t>
            </a:r>
            <a:r>
              <a:rPr lang="en-US" sz="2000" dirty="0">
                <a:latin typeface="Times New Roman" panose="02020603050405020304" pitchFamily="18" charset="0"/>
                <a:cs typeface="Times New Roman" panose="02020603050405020304" pitchFamily="18" charset="0"/>
              </a:rPr>
              <a:t> sites,</a:t>
            </a:r>
            <a:r>
              <a:rPr lang="en-US" sz="2000" u="sng" baseline="30000" dirty="0">
                <a:latin typeface="Times New Roman" panose="02020603050405020304" pitchFamily="18" charset="0"/>
                <a:cs typeface="Times New Roman" panose="02020603050405020304" pitchFamily="18" charset="0"/>
                <a:hlinkClick r:id="rId17"/>
              </a:rPr>
              <a:t>[20]</a:t>
            </a:r>
            <a:r>
              <a:rPr lang="en-US" sz="2000" dirty="0">
                <a:latin typeface="Times New Roman" panose="02020603050405020304" pitchFamily="18" charset="0"/>
                <a:cs typeface="Times New Roman" panose="02020603050405020304" pitchFamily="18" charset="0"/>
              </a:rPr>
              <a:t> and other platforms.</a:t>
            </a:r>
            <a:r>
              <a:rPr lang="en-US" sz="2000" u="sng" baseline="30000" dirty="0">
                <a:latin typeface="Times New Roman" panose="02020603050405020304" pitchFamily="18" charset="0"/>
                <a:cs typeface="Times New Roman" panose="02020603050405020304" pitchFamily="18" charset="0"/>
                <a:hlinkClick r:id="rId18"/>
              </a:rPr>
              <a:t>[21]</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They </a:t>
            </a:r>
            <a:r>
              <a:rPr lang="en-US" sz="2000" dirty="0">
                <a:latin typeface="Times New Roman" panose="02020603050405020304" pitchFamily="18" charset="0"/>
                <a:cs typeface="Times New Roman" panose="02020603050405020304" pitchFamily="18" charset="0"/>
              </a:rPr>
              <a:t>use </a:t>
            </a:r>
            <a:r>
              <a:rPr lang="en-US" sz="2000" u="sng" dirty="0">
                <a:latin typeface="Times New Roman" panose="02020603050405020304" pitchFamily="18" charset="0"/>
                <a:cs typeface="Times New Roman" panose="02020603050405020304" pitchFamily="18" charset="0"/>
                <a:hlinkClick r:id="rId19" tooltip="Online payment"/>
              </a:rPr>
              <a:t>online payment systems</a:t>
            </a:r>
            <a:r>
              <a:rPr lang="en-US" sz="2000" u="sng" baseline="30000" dirty="0">
                <a:latin typeface="Times New Roman" panose="02020603050405020304" pitchFamily="18" charset="0"/>
                <a:cs typeface="Times New Roman" panose="02020603050405020304" pitchFamily="18" charset="0"/>
                <a:hlinkClick r:id="rId20"/>
              </a:rPr>
              <a:t>[22]</a:t>
            </a:r>
            <a:r>
              <a:rPr lang="en-US" sz="2000" u="sng" baseline="30000" dirty="0">
                <a:latin typeface="Times New Roman" panose="02020603050405020304" pitchFamily="18" charset="0"/>
                <a:cs typeface="Times New Roman" panose="02020603050405020304" pitchFamily="18" charset="0"/>
                <a:hlinkClick r:id="rId21"/>
              </a:rPr>
              <a:t>[23]</a:t>
            </a:r>
            <a:r>
              <a:rPr lang="en-US" sz="2000" u="sng" baseline="30000" dirty="0">
                <a:latin typeface="Times New Roman" panose="02020603050405020304" pitchFamily="18" charset="0"/>
                <a:cs typeface="Times New Roman" panose="02020603050405020304" pitchFamily="18" charset="0"/>
                <a:hlinkClick r:id="rId22"/>
              </a:rPr>
              <a:t>[24]</a:t>
            </a:r>
            <a:r>
              <a:rPr lang="en-US" sz="2000" dirty="0">
                <a:latin typeface="Times New Roman" panose="02020603050405020304" pitchFamily="18" charset="0"/>
                <a:cs typeface="Times New Roman" panose="02020603050405020304" pitchFamily="18" charset="0"/>
              </a:rPr>
              <a:t> and </a:t>
            </a:r>
            <a:r>
              <a:rPr lang="en-US" sz="2000" u="sng" dirty="0" err="1">
                <a:latin typeface="Times New Roman" panose="02020603050405020304" pitchFamily="18" charset="0"/>
                <a:cs typeface="Times New Roman" panose="02020603050405020304" pitchFamily="18" charset="0"/>
                <a:hlinkClick r:id="rId23" tooltip="Cryptocurrencies"/>
              </a:rPr>
              <a:t>cryptocurrencies</a:t>
            </a:r>
            <a:r>
              <a:rPr lang="en-US" sz="2000" dirty="0">
                <a:latin typeface="Times New Roman" panose="02020603050405020304" pitchFamily="18" charset="0"/>
                <a:cs typeface="Times New Roman" panose="02020603050405020304" pitchFamily="18" charset="0"/>
              </a:rPr>
              <a:t> to hide their identities.</a:t>
            </a:r>
            <a:r>
              <a:rPr lang="en-US" sz="2000" u="sng" baseline="30000" dirty="0">
                <a:latin typeface="Times New Roman" panose="02020603050405020304" pitchFamily="18" charset="0"/>
                <a:cs typeface="Times New Roman" panose="02020603050405020304" pitchFamily="18" charset="0"/>
                <a:hlinkClick r:id="rId24"/>
              </a:rPr>
              <a:t>[25]</a:t>
            </a:r>
            <a:r>
              <a:rPr lang="en-US" sz="2000" dirty="0">
                <a:latin typeface="Times New Roman" panose="02020603050405020304" pitchFamily="18" charset="0"/>
                <a:cs typeface="Times New Roman" panose="02020603050405020304" pitchFamily="18" charset="0"/>
              </a:rPr>
              <a:t> Millions of reports of its occurrence are sent to authorities annually.</a:t>
            </a:r>
            <a:r>
              <a:rPr lang="en-US" sz="2000" u="sng" baseline="30000" dirty="0">
                <a:latin typeface="Times New Roman" panose="02020603050405020304" pitchFamily="18" charset="0"/>
                <a:cs typeface="Times New Roman" panose="02020603050405020304" pitchFamily="18" charset="0"/>
                <a:hlinkClick r:id="rId25"/>
              </a:rPr>
              <a:t>[26]</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New </a:t>
            </a:r>
            <a:r>
              <a:rPr lang="en-US" sz="2000" dirty="0">
                <a:latin typeface="Times New Roman" panose="02020603050405020304" pitchFamily="18" charset="0"/>
                <a:cs typeface="Times New Roman" panose="02020603050405020304" pitchFamily="18" charset="0"/>
              </a:rPr>
              <a:t>legislation and police procedures are needed to combat this type of cybercrime.</a:t>
            </a:r>
            <a:r>
              <a:rPr lang="en-US" sz="2000" u="sng" baseline="30000" dirty="0">
                <a:latin typeface="Times New Roman" panose="02020603050405020304" pitchFamily="18" charset="0"/>
                <a:cs typeface="Times New Roman" panose="02020603050405020304" pitchFamily="18" charset="0"/>
                <a:hlinkClick r:id="rId26"/>
              </a:rPr>
              <a:t>[27]</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An example of cybersex trafficking is the 2018–2020 </a:t>
            </a:r>
            <a:r>
              <a:rPr lang="en-US" sz="2000" u="sng" dirty="0">
                <a:latin typeface="Times New Roman" panose="02020603050405020304" pitchFamily="18" charset="0"/>
                <a:cs typeface="Times New Roman" panose="02020603050405020304" pitchFamily="18" charset="0"/>
                <a:hlinkClick r:id="rId27" tooltip="Nth room case"/>
              </a:rPr>
              <a:t>Nth room case</a:t>
            </a:r>
            <a:r>
              <a:rPr lang="en-US" sz="2000" dirty="0">
                <a:latin typeface="Times New Roman" panose="02020603050405020304" pitchFamily="18" charset="0"/>
                <a:cs typeface="Times New Roman" panose="02020603050405020304" pitchFamily="18" charset="0"/>
              </a:rPr>
              <a:t> in </a:t>
            </a:r>
            <a:r>
              <a:rPr lang="en-US" sz="2000" u="sng" dirty="0">
                <a:latin typeface="Times New Roman" panose="02020603050405020304" pitchFamily="18" charset="0"/>
                <a:cs typeface="Times New Roman" panose="02020603050405020304" pitchFamily="18" charset="0"/>
                <a:hlinkClick r:id="rId28" tooltip="South Korea"/>
              </a:rPr>
              <a:t>South Korea</a:t>
            </a:r>
            <a:r>
              <a:rPr lang="en-US" sz="2000" dirty="0">
                <a:latin typeface="Times New Roman" panose="02020603050405020304" pitchFamily="18" charset="0"/>
                <a:cs typeface="Times New Roman" panose="02020603050405020304" pitchFamily="18" charset="0"/>
              </a:rPr>
              <a:t>.</a:t>
            </a:r>
            <a:r>
              <a:rPr lang="en-US" sz="2000" u="sng" baseline="30000" dirty="0">
                <a:latin typeface="Times New Roman" panose="02020603050405020304" pitchFamily="18" charset="0"/>
                <a:cs typeface="Times New Roman" panose="02020603050405020304" pitchFamily="18" charset="0"/>
                <a:hlinkClick r:id="rId29"/>
              </a:rPr>
              <a:t>[28]</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7417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89135" cy="523517"/>
          </a:xfrm>
        </p:spPr>
        <p:txBody>
          <a:bodyPr>
            <a:normAutofit fontScale="90000"/>
          </a:bodyPr>
          <a:lstStyle/>
          <a:p>
            <a:r>
              <a:rPr lang="en-US" sz="3200" dirty="0" err="1">
                <a:latin typeface="Times New Roman" panose="02020603050405020304" pitchFamily="18" charset="0"/>
                <a:cs typeface="Times New Roman" panose="02020603050405020304" pitchFamily="18" charset="0"/>
              </a:rPr>
              <a:t>Cyberwarfare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33341"/>
            <a:ext cx="8923986" cy="5043622"/>
          </a:xfrm>
        </p:spPr>
        <p:txBody>
          <a:bodyPr>
            <a:normAutofit/>
          </a:bodyPr>
          <a:lstStyle/>
          <a:p>
            <a:pPr algn="just"/>
            <a:r>
              <a:rPr lang="en-US" sz="2000" dirty="0">
                <a:latin typeface="Times New Roman" panose="02020603050405020304" pitchFamily="18" charset="0"/>
                <a:cs typeface="Times New Roman" panose="02020603050405020304" pitchFamily="18" charset="0"/>
              </a:rPr>
              <a:t>The U.S. </a:t>
            </a:r>
            <a:r>
              <a:rPr lang="en-US" sz="2000" u="sng" dirty="0">
                <a:latin typeface="Times New Roman" panose="02020603050405020304" pitchFamily="18" charset="0"/>
                <a:cs typeface="Times New Roman" panose="02020603050405020304" pitchFamily="18" charset="0"/>
                <a:hlinkClick r:id="rId2" tooltip="United States Department of Defense"/>
              </a:rPr>
              <a:t>Department of Defense</a:t>
            </a:r>
            <a:r>
              <a:rPr lang="en-US" sz="2000" dirty="0">
                <a:latin typeface="Times New Roman" panose="02020603050405020304" pitchFamily="18" charset="0"/>
                <a:cs typeface="Times New Roman" panose="02020603050405020304" pitchFamily="18" charset="0"/>
              </a:rPr>
              <a:t> notes that the cyberspace has emerged as a national-level concern through several recent events of geostrategic significance. Among those are included, the attack on </a:t>
            </a:r>
            <a:r>
              <a:rPr lang="en-US" sz="2000" u="sng" dirty="0">
                <a:latin typeface="Times New Roman" panose="02020603050405020304" pitchFamily="18" charset="0"/>
                <a:cs typeface="Times New Roman" panose="02020603050405020304" pitchFamily="18" charset="0"/>
                <a:hlinkClick r:id="rId3" tooltip="Estonia"/>
              </a:rPr>
              <a:t>Estonia</a:t>
            </a:r>
            <a:r>
              <a:rPr lang="en-US" sz="2000" dirty="0">
                <a:latin typeface="Times New Roman" panose="02020603050405020304" pitchFamily="18" charset="0"/>
                <a:cs typeface="Times New Roman" panose="02020603050405020304" pitchFamily="18" charset="0"/>
              </a:rPr>
              <a:t>'s infrastructure in 2007, allegedly by Russian hackers</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August 2008, Russia again allegedly conducted cyber attacks, this time in a coordinated and synchronized kinetic and non-kinetic campaign against the country of </a:t>
            </a:r>
            <a:r>
              <a:rPr lang="en-US" sz="2000" u="sng" dirty="0">
                <a:latin typeface="Times New Roman" panose="02020603050405020304" pitchFamily="18" charset="0"/>
                <a:cs typeface="Times New Roman" panose="02020603050405020304" pitchFamily="18" charset="0"/>
                <a:hlinkClick r:id="rId4" tooltip="Georgia (country)"/>
              </a:rPr>
              <a:t>Georgia</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a:t>
            </a:r>
            <a:r>
              <a:rPr lang="en-US" sz="2000" dirty="0">
                <a:latin typeface="Times New Roman" panose="02020603050405020304" pitchFamily="18" charset="0"/>
                <a:cs typeface="Times New Roman" panose="02020603050405020304" pitchFamily="18" charset="0"/>
              </a:rPr>
              <a:t> </a:t>
            </a:r>
            <a:r>
              <a:rPr lang="en-US" sz="2000" u="sng" dirty="0">
                <a:latin typeface="Times New Roman" panose="02020603050405020304" pitchFamily="18" charset="0"/>
                <a:cs typeface="Times New Roman" panose="02020603050405020304" pitchFamily="18" charset="0"/>
                <a:hlinkClick r:id="rId5" tooltip="December 2015 Ukraine power grid cyberattack"/>
              </a:rPr>
              <a:t>December 2015 Ukraine power grid </a:t>
            </a:r>
            <a:r>
              <a:rPr lang="en-US" sz="2000" u="sng" dirty="0" err="1">
                <a:latin typeface="Times New Roman" panose="02020603050405020304" pitchFamily="18" charset="0"/>
                <a:cs typeface="Times New Roman" panose="02020603050405020304" pitchFamily="18" charset="0"/>
                <a:hlinkClick r:id="rId5" tooltip="December 2015 Ukraine power grid cyberattack"/>
              </a:rPr>
              <a:t>cyberattack</a:t>
            </a:r>
            <a:r>
              <a:rPr lang="en-US" sz="2000" dirty="0">
                <a:latin typeface="Times New Roman" panose="02020603050405020304" pitchFamily="18" charset="0"/>
                <a:cs typeface="Times New Roman" panose="02020603050405020304" pitchFamily="18" charset="0"/>
              </a:rPr>
              <a:t> has also been attributed to Russia and is considered the first successful cyber attack on a power grid</a:t>
            </a:r>
            <a:r>
              <a:rPr lang="en-US" sz="2000" dirty="0" smtClean="0">
                <a:latin typeface="Times New Roman" panose="02020603050405020304" pitchFamily="18" charset="0"/>
                <a:cs typeface="Times New Roman" panose="02020603050405020304" pitchFamily="18" charset="0"/>
              </a:rPr>
              <a:t>.</a:t>
            </a:r>
            <a:endParaRPr lang="en-US" sz="2000" baseline="30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Fearing that such attacks may become the norm in future warfare among nation-states, the concept of cyberspace operations impacts and will be adapted by warfighting military commanders in the future.</a:t>
            </a:r>
            <a:r>
              <a:rPr lang="en-US" sz="2000" u="sng" baseline="30000" dirty="0">
                <a:latin typeface="Times New Roman" panose="02020603050405020304" pitchFamily="18" charset="0"/>
                <a:cs typeface="Times New Roman" panose="02020603050405020304" pitchFamily="18" charset="0"/>
                <a:hlinkClick r:id="rId6"/>
              </a:rPr>
              <a:t>[29]</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08684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730803" cy="600790"/>
          </a:xfrm>
        </p:spPr>
        <p:txBody>
          <a:bodyPr>
            <a:normAutofit/>
          </a:bodyPr>
          <a:lstStyle/>
          <a:p>
            <a:r>
              <a:rPr lang="en-US" sz="3200" dirty="0">
                <a:latin typeface="Times New Roman" panose="02020603050405020304" pitchFamily="18" charset="0"/>
                <a:cs typeface="Times New Roman" panose="02020603050405020304" pitchFamily="18" charset="0"/>
              </a:rPr>
              <a:t>Obscene or offensive content</a:t>
            </a:r>
          </a:p>
        </p:txBody>
      </p:sp>
      <p:sp>
        <p:nvSpPr>
          <p:cNvPr id="3" name="Content Placeholder 2"/>
          <p:cNvSpPr>
            <a:spLocks noGrp="1"/>
          </p:cNvSpPr>
          <p:nvPr>
            <p:ph idx="1"/>
          </p:nvPr>
        </p:nvSpPr>
        <p:spPr>
          <a:xfrm>
            <a:off x="838200" y="965916"/>
            <a:ext cx="8730803" cy="5211047"/>
          </a:xfrm>
        </p:spPr>
        <p:txBody>
          <a:bodyPr>
            <a:normAutofit/>
          </a:bodyPr>
          <a:lstStyle/>
          <a:p>
            <a:pPr algn="just"/>
            <a:r>
              <a:rPr lang="en-US" sz="2000" dirty="0">
                <a:latin typeface="Times New Roman" panose="02020603050405020304" pitchFamily="18" charset="0"/>
                <a:cs typeface="Times New Roman" panose="02020603050405020304" pitchFamily="18" charset="0"/>
              </a:rPr>
              <a:t>The content of websites and other electronic communications may be distasteful, </a:t>
            </a:r>
            <a:r>
              <a:rPr lang="en-US" sz="2000" u="sng" dirty="0">
                <a:latin typeface="Times New Roman" panose="02020603050405020304" pitchFamily="18" charset="0"/>
                <a:cs typeface="Times New Roman" panose="02020603050405020304" pitchFamily="18" charset="0"/>
                <a:hlinkClick r:id="rId2" tooltip="Obscene"/>
              </a:rPr>
              <a:t>obscene</a:t>
            </a:r>
            <a:r>
              <a:rPr lang="en-US" sz="2000" dirty="0">
                <a:latin typeface="Times New Roman" panose="02020603050405020304" pitchFamily="18" charset="0"/>
                <a:cs typeface="Times New Roman" panose="02020603050405020304" pitchFamily="18" charset="0"/>
              </a:rPr>
              <a:t> or offensive for a variety of reasons</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some instances, these communications may be illegal.</a:t>
            </a:r>
          </a:p>
          <a:p>
            <a:pPr algn="just"/>
            <a:r>
              <a:rPr lang="en-US" sz="2000" dirty="0">
                <a:latin typeface="Times New Roman" panose="02020603050405020304" pitchFamily="18" charset="0"/>
                <a:cs typeface="Times New Roman" panose="02020603050405020304" pitchFamily="18" charset="0"/>
              </a:rPr>
              <a:t>The extent to which these communications are unlawful varies greatly between countries, and even within nations. It is a sensitive area in which the courts can become involved in arbitrating between groups with strong beliefs.</a:t>
            </a:r>
          </a:p>
          <a:p>
            <a:pPr algn="just"/>
            <a:r>
              <a:rPr lang="en-US" sz="2000" dirty="0">
                <a:latin typeface="Times New Roman" panose="02020603050405020304" pitchFamily="18" charset="0"/>
                <a:cs typeface="Times New Roman" panose="02020603050405020304" pitchFamily="18" charset="0"/>
              </a:rPr>
              <a:t>One area of </a:t>
            </a:r>
            <a:r>
              <a:rPr lang="en-US" sz="2000" u="sng" dirty="0">
                <a:latin typeface="Times New Roman" panose="02020603050405020304" pitchFamily="18" charset="0"/>
                <a:cs typeface="Times New Roman" panose="02020603050405020304" pitchFamily="18" charset="0"/>
                <a:hlinkClick r:id="rId3" tooltip="Internet pornography"/>
              </a:rPr>
              <a:t>Internet pornography</a:t>
            </a:r>
            <a:r>
              <a:rPr lang="en-US" sz="2000" dirty="0">
                <a:latin typeface="Times New Roman" panose="02020603050405020304" pitchFamily="18" charset="0"/>
                <a:cs typeface="Times New Roman" panose="02020603050405020304" pitchFamily="18" charset="0"/>
              </a:rPr>
              <a:t> that has been the target of the strongest efforts at curtailment is </a:t>
            </a:r>
            <a:r>
              <a:rPr lang="en-US" sz="2000" u="sng" dirty="0">
                <a:latin typeface="Times New Roman" panose="02020603050405020304" pitchFamily="18" charset="0"/>
                <a:cs typeface="Times New Roman" panose="02020603050405020304" pitchFamily="18" charset="0"/>
                <a:hlinkClick r:id="rId4" tooltip="Child pornography"/>
              </a:rPr>
              <a:t>child pornography</a:t>
            </a:r>
            <a:r>
              <a:rPr lang="en-US" sz="2000" dirty="0">
                <a:latin typeface="Times New Roman" panose="02020603050405020304" pitchFamily="18" charset="0"/>
                <a:cs typeface="Times New Roman" panose="02020603050405020304" pitchFamily="18" charset="0"/>
              </a:rPr>
              <a:t>, which is illegal in most jurisdictions in the world.</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455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11862" cy="613669"/>
          </a:xfrm>
        </p:spPr>
        <p:txBody>
          <a:bodyPr>
            <a:normAutofit/>
          </a:bodyPr>
          <a:lstStyle/>
          <a:p>
            <a:r>
              <a:rPr lang="en-US" sz="3200" dirty="0">
                <a:latin typeface="Times New Roman" panose="02020603050405020304" pitchFamily="18" charset="0"/>
                <a:cs typeface="Times New Roman" panose="02020603050405020304" pitchFamily="18" charset="0"/>
              </a:rPr>
              <a:t>Drug trafficking</a:t>
            </a:r>
          </a:p>
        </p:txBody>
      </p:sp>
      <p:sp>
        <p:nvSpPr>
          <p:cNvPr id="3" name="Content Placeholder 2"/>
          <p:cNvSpPr>
            <a:spLocks noGrp="1"/>
          </p:cNvSpPr>
          <p:nvPr>
            <p:ph idx="1"/>
          </p:nvPr>
        </p:nvSpPr>
        <p:spPr>
          <a:xfrm>
            <a:off x="838200" y="1081825"/>
            <a:ext cx="8962623" cy="5095138"/>
          </a:xfrm>
        </p:spPr>
        <p:txBody>
          <a:bodyPr>
            <a:normAutofit fontScale="85000" lnSpcReduction="20000"/>
          </a:bodyPr>
          <a:lstStyle/>
          <a:p>
            <a:pPr algn="just"/>
            <a:r>
              <a:rPr lang="en-US" u="sng" dirty="0" err="1">
                <a:latin typeface="Times New Roman" panose="02020603050405020304" pitchFamily="18" charset="0"/>
                <a:cs typeface="Times New Roman" panose="02020603050405020304" pitchFamily="18" charset="0"/>
                <a:hlinkClick r:id="rId2" tooltip="Darknet market"/>
              </a:rPr>
              <a:t>Darknet</a:t>
            </a:r>
            <a:r>
              <a:rPr lang="en-US" u="sng" dirty="0">
                <a:latin typeface="Times New Roman" panose="02020603050405020304" pitchFamily="18" charset="0"/>
                <a:cs typeface="Times New Roman" panose="02020603050405020304" pitchFamily="18" charset="0"/>
                <a:hlinkClick r:id="rId2" tooltip="Darknet market"/>
              </a:rPr>
              <a:t> markets</a:t>
            </a:r>
            <a:r>
              <a:rPr lang="en-US" dirty="0">
                <a:latin typeface="Times New Roman" panose="02020603050405020304" pitchFamily="18" charset="0"/>
                <a:cs typeface="Times New Roman" panose="02020603050405020304" pitchFamily="18" charset="0"/>
              </a:rPr>
              <a:t> are used to buy and </a:t>
            </a:r>
            <a:r>
              <a:rPr lang="en-US" dirty="0" smtClean="0">
                <a:latin typeface="Times New Roman" panose="02020603050405020304" pitchFamily="18" charset="0"/>
                <a:cs typeface="Times New Roman" panose="02020603050405020304" pitchFamily="18" charset="0"/>
              </a:rPr>
              <a:t>sell </a:t>
            </a:r>
            <a:r>
              <a:rPr lang="en-US" u="sng" dirty="0" smtClean="0">
                <a:latin typeface="Times New Roman" panose="02020603050405020304" pitchFamily="18" charset="0"/>
                <a:cs typeface="Times New Roman" panose="02020603050405020304" pitchFamily="18" charset="0"/>
                <a:hlinkClick r:id="rId3" tooltip="Recreational drug use"/>
              </a:rPr>
              <a:t>drugs</a:t>
            </a:r>
            <a:r>
              <a:rPr lang="en-US" dirty="0">
                <a:latin typeface="Times New Roman" panose="02020603050405020304" pitchFamily="18" charset="0"/>
                <a:cs typeface="Times New Roman" panose="02020603050405020304" pitchFamily="18" charset="0"/>
              </a:rPr>
              <a:t> online. Some </a:t>
            </a:r>
            <a:r>
              <a:rPr lang="en-US" u="sng" dirty="0">
                <a:latin typeface="Times New Roman" panose="02020603050405020304" pitchFamily="18" charset="0"/>
                <a:cs typeface="Times New Roman" panose="02020603050405020304" pitchFamily="18" charset="0"/>
                <a:hlinkClick r:id="rId4" tooltip="Drug trafficker"/>
              </a:rPr>
              <a:t>drug traffickers</a:t>
            </a:r>
            <a:r>
              <a:rPr lang="en-US" dirty="0">
                <a:latin typeface="Times New Roman" panose="02020603050405020304" pitchFamily="18" charset="0"/>
                <a:cs typeface="Times New Roman" panose="02020603050405020304" pitchFamily="18" charset="0"/>
              </a:rPr>
              <a:t> use </a:t>
            </a:r>
            <a:r>
              <a:rPr lang="en-US" u="sng" dirty="0">
                <a:latin typeface="Times New Roman" panose="02020603050405020304" pitchFamily="18" charset="0"/>
                <a:cs typeface="Times New Roman" panose="02020603050405020304" pitchFamily="18" charset="0"/>
                <a:hlinkClick r:id="rId5" tooltip="End-to-end encryption"/>
              </a:rPr>
              <a:t>encrypted</a:t>
            </a:r>
            <a:r>
              <a:rPr lang="en-US" dirty="0">
                <a:latin typeface="Times New Roman" panose="02020603050405020304" pitchFamily="18" charset="0"/>
                <a:cs typeface="Times New Roman" panose="02020603050405020304" pitchFamily="18" charset="0"/>
              </a:rPr>
              <a:t> messaging tools to communicate with drug mules.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hlinkClick r:id="rId6" tooltip="Dark web"/>
              </a:rPr>
              <a:t>dark web</a:t>
            </a:r>
            <a:r>
              <a:rPr lang="en-US" dirty="0">
                <a:latin typeface="Times New Roman" panose="02020603050405020304" pitchFamily="18" charset="0"/>
                <a:cs typeface="Times New Roman" panose="02020603050405020304" pitchFamily="18" charset="0"/>
              </a:rPr>
              <a:t> site </a:t>
            </a:r>
            <a:r>
              <a:rPr lang="en-US" u="sng" dirty="0">
                <a:latin typeface="Times New Roman" panose="02020603050405020304" pitchFamily="18" charset="0"/>
                <a:cs typeface="Times New Roman" panose="02020603050405020304" pitchFamily="18" charset="0"/>
                <a:hlinkClick r:id="rId7" tooltip="Silk Road (marketplace)"/>
              </a:rPr>
              <a:t>Silk Road</a:t>
            </a:r>
            <a:r>
              <a:rPr lang="en-US" dirty="0">
                <a:latin typeface="Times New Roman" panose="02020603050405020304" pitchFamily="18" charset="0"/>
                <a:cs typeface="Times New Roman" panose="02020603050405020304" pitchFamily="18" charset="0"/>
              </a:rPr>
              <a:t> was a major online marketplace for drugs before it was shut down by law enforcement (then reopened under new management, and then shut down by law enforcement again). After </a:t>
            </a:r>
            <a:r>
              <a:rPr lang="en-US" u="sng" dirty="0">
                <a:latin typeface="Times New Roman" panose="02020603050405020304" pitchFamily="18" charset="0"/>
                <a:cs typeface="Times New Roman" panose="02020603050405020304" pitchFamily="18" charset="0"/>
                <a:hlinkClick r:id="rId7" tooltip="Silk Road (marketplace)"/>
              </a:rPr>
              <a:t>Silk Road</a:t>
            </a:r>
            <a:r>
              <a:rPr lang="en-US" dirty="0">
                <a:latin typeface="Times New Roman" panose="02020603050405020304" pitchFamily="18" charset="0"/>
                <a:cs typeface="Times New Roman" panose="02020603050405020304" pitchFamily="18" charset="0"/>
              </a:rPr>
              <a:t> 2.0 went down, </a:t>
            </a:r>
            <a:r>
              <a:rPr lang="en-US" u="sng" dirty="0">
                <a:latin typeface="Times New Roman" panose="02020603050405020304" pitchFamily="18" charset="0"/>
                <a:cs typeface="Times New Roman" panose="02020603050405020304" pitchFamily="18" charset="0"/>
                <a:hlinkClick r:id="rId7" tooltip="Silk Road (marketplace)"/>
              </a:rPr>
              <a:t>Silk Road</a:t>
            </a:r>
            <a:r>
              <a:rPr lang="en-US" dirty="0">
                <a:latin typeface="Times New Roman" panose="02020603050405020304" pitchFamily="18" charset="0"/>
                <a:cs typeface="Times New Roman" panose="02020603050405020304" pitchFamily="18" charset="0"/>
              </a:rPr>
              <a:t> 3 Reloaded emerged. However, it was just an older marketplace named </a:t>
            </a:r>
            <a:r>
              <a:rPr lang="en-US" u="sng" dirty="0" err="1">
                <a:latin typeface="Times New Roman" panose="02020603050405020304" pitchFamily="18" charset="0"/>
                <a:cs typeface="Times New Roman" panose="02020603050405020304" pitchFamily="18" charset="0"/>
                <a:hlinkClick r:id="rId2" tooltip="Darknet market"/>
              </a:rPr>
              <a:t>Diabolus</a:t>
            </a:r>
            <a:r>
              <a:rPr lang="en-US" u="sng" dirty="0">
                <a:latin typeface="Times New Roman" panose="02020603050405020304" pitchFamily="18" charset="0"/>
                <a:cs typeface="Times New Roman" panose="02020603050405020304" pitchFamily="18" charset="0"/>
                <a:hlinkClick r:id="rId2" tooltip="Darknet market"/>
              </a:rPr>
              <a:t> Market</a:t>
            </a:r>
            <a:r>
              <a:rPr lang="en-US" dirty="0">
                <a:latin typeface="Times New Roman" panose="02020603050405020304" pitchFamily="18" charset="0"/>
                <a:cs typeface="Times New Roman" panose="02020603050405020304" pitchFamily="18" charset="0"/>
              </a:rPr>
              <a:t>, that used the name for more exposure from the brand's previous success.</a:t>
            </a:r>
            <a:r>
              <a:rPr lang="en-US" u="sng" baseline="30000" dirty="0">
                <a:latin typeface="Times New Roman" panose="02020603050405020304" pitchFamily="18" charset="0"/>
                <a:cs typeface="Times New Roman" panose="02020603050405020304" pitchFamily="18" charset="0"/>
                <a:hlinkClick r:id="rId8"/>
              </a:rPr>
              <a:t>[38]</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Darknet</a:t>
            </a:r>
            <a:r>
              <a:rPr lang="en-US" dirty="0">
                <a:latin typeface="Times New Roman" panose="02020603050405020304" pitchFamily="18" charset="0"/>
                <a:cs typeface="Times New Roman" panose="02020603050405020304" pitchFamily="18" charset="0"/>
              </a:rPr>
              <a:t> markets have had an up-rise in traffic in recent years for many reasons. One of the biggest contributors being the anonymity and safety that goes along when using the markets</a:t>
            </a:r>
            <a:r>
              <a:rPr lang="en-US" u="sng" baseline="30000" dirty="0">
                <a:latin typeface="Times New Roman" panose="02020603050405020304" pitchFamily="18" charset="0"/>
                <a:cs typeface="Times New Roman" panose="02020603050405020304" pitchFamily="18" charset="0"/>
                <a:hlinkClick r:id="rId9"/>
              </a:rPr>
              <a:t>[39]</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numerous ways you can lose all your money invested and be caught when using </a:t>
            </a:r>
            <a:r>
              <a:rPr lang="en-US" dirty="0" err="1">
                <a:latin typeface="Times New Roman" panose="02020603050405020304" pitchFamily="18" charset="0"/>
                <a:cs typeface="Times New Roman" panose="02020603050405020304" pitchFamily="18" charset="0"/>
              </a:rPr>
              <a:t>Darknet</a:t>
            </a:r>
            <a:r>
              <a:rPr lang="en-US" dirty="0">
                <a:latin typeface="Times New Roman" panose="02020603050405020304" pitchFamily="18" charset="0"/>
                <a:cs typeface="Times New Roman" panose="02020603050405020304" pitchFamily="18" charset="0"/>
              </a:rPr>
              <a:t> markets.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Vendors </a:t>
            </a:r>
            <a:r>
              <a:rPr lang="en-US" dirty="0">
                <a:latin typeface="Times New Roman" panose="02020603050405020304" pitchFamily="18" charset="0"/>
                <a:cs typeface="Times New Roman" panose="02020603050405020304" pitchFamily="18" charset="0"/>
              </a:rPr>
              <a:t>and costumers go through great lengths at keeping their identity a secret when online. Commonly used tools are virtual private networks, Tails, and Tor to help hide their trail left behind for investigators. </a:t>
            </a:r>
            <a:r>
              <a:rPr lang="en-US" dirty="0" err="1">
                <a:latin typeface="Times New Roman" panose="02020603050405020304" pitchFamily="18" charset="0"/>
                <a:cs typeface="Times New Roman" panose="02020603050405020304" pitchFamily="18" charset="0"/>
              </a:rPr>
              <a:t>Darknet</a:t>
            </a:r>
            <a:r>
              <a:rPr lang="en-US" dirty="0">
                <a:latin typeface="Times New Roman" panose="02020603050405020304" pitchFamily="18" charset="0"/>
                <a:cs typeface="Times New Roman" panose="02020603050405020304" pitchFamily="18" charset="0"/>
              </a:rPr>
              <a:t> markets make the user feel safe as they can get what they want from the comfort of their home.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People </a:t>
            </a:r>
            <a:r>
              <a:rPr lang="en-US" dirty="0">
                <a:latin typeface="Times New Roman" panose="02020603050405020304" pitchFamily="18" charset="0"/>
                <a:cs typeface="Times New Roman" panose="02020603050405020304" pitchFamily="18" charset="0"/>
              </a:rPr>
              <a:t>can easily gain access to a Tor browser with </a:t>
            </a:r>
            <a:r>
              <a:rPr lang="en-US" dirty="0" err="1">
                <a:latin typeface="Times New Roman" panose="02020603050405020304" pitchFamily="18" charset="0"/>
                <a:cs typeface="Times New Roman" panose="02020603050405020304" pitchFamily="18" charset="0"/>
              </a:rPr>
              <a:t>DuckDuckGo</a:t>
            </a:r>
            <a:r>
              <a:rPr lang="en-US" dirty="0">
                <a:latin typeface="Times New Roman" panose="02020603050405020304" pitchFamily="18" charset="0"/>
                <a:cs typeface="Times New Roman" panose="02020603050405020304" pitchFamily="18" charset="0"/>
              </a:rPr>
              <a:t> browser that allows a user to explore much deeper than other browsers such as Google Chrome. However actually gaining access to an illicit market isn't as simple as typing it in on the search engine like you would with google. </a:t>
            </a:r>
            <a:endParaRPr lang="en-US"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Darknet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markets have special links that are changing everyday ending in .onion opposed to the typical .com, </a:t>
            </a:r>
            <a:r>
              <a:rPr lang="en-US" dirty="0" err="1">
                <a:latin typeface="Times New Roman" panose="02020603050405020304" pitchFamily="18" charset="0"/>
                <a:cs typeface="Times New Roman" panose="02020603050405020304" pitchFamily="18" charset="0"/>
              </a:rPr>
              <a:t>.net</a:t>
            </a:r>
            <a:r>
              <a:rPr lang="en-US" dirty="0">
                <a:latin typeface="Times New Roman" panose="02020603050405020304" pitchFamily="18" charset="0"/>
                <a:cs typeface="Times New Roman" panose="02020603050405020304" pitchFamily="18" charset="0"/>
              </a:rPr>
              <a:t>. and .org domain extensions.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add to privacy the biggest currency on these markets is </a:t>
            </a:r>
            <a:r>
              <a:rPr lang="en-US" dirty="0" err="1">
                <a:latin typeface="Times New Roman" panose="02020603050405020304" pitchFamily="18" charset="0"/>
                <a:cs typeface="Times New Roman" panose="02020603050405020304" pitchFamily="18" charset="0"/>
              </a:rPr>
              <a:t>Bitcoin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Bitcoin</a:t>
            </a:r>
            <a:r>
              <a:rPr lang="en-US" dirty="0">
                <a:latin typeface="Times New Roman" panose="02020603050405020304" pitchFamily="18" charset="0"/>
                <a:cs typeface="Times New Roman" panose="02020603050405020304" pitchFamily="18" charset="0"/>
              </a:rPr>
              <a:t> allows transactions to be committed between people by exchanging wallet addresses and never having to know anything about the person you're sending money to. </a:t>
            </a:r>
            <a:r>
              <a:rPr lang="en-US" u="sng" baseline="30000" dirty="0">
                <a:latin typeface="Times New Roman" panose="02020603050405020304" pitchFamily="18" charset="0"/>
                <a:cs typeface="Times New Roman" panose="02020603050405020304" pitchFamily="18" charset="0"/>
                <a:hlinkClick r:id="rId10"/>
              </a:rPr>
              <a:t>[40]</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480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9902780" cy="961399"/>
          </a:xfrm>
        </p:spPr>
        <p:txBody>
          <a:bodyPr>
            <a:normAutofit/>
          </a:bodyPr>
          <a:lstStyle/>
          <a:p>
            <a:r>
              <a:rPr lang="en-US" sz="2800" dirty="0" smtClean="0">
                <a:latin typeface="Times New Roman" panose="02020603050405020304" pitchFamily="18" charset="0"/>
                <a:cs typeface="Times New Roman" panose="02020603050405020304" pitchFamily="18" charset="0"/>
              </a:rPr>
              <a:t>Precautionary Measures to avoid Cyber Crimes against Individuals</a:t>
            </a:r>
            <a:endParaRPr lang="en-US" sz="2800" dirty="0"/>
          </a:p>
        </p:txBody>
      </p:sp>
      <p:sp>
        <p:nvSpPr>
          <p:cNvPr id="3" name="Content Placeholder 2"/>
          <p:cNvSpPr>
            <a:spLocks noGrp="1"/>
          </p:cNvSpPr>
          <p:nvPr>
            <p:ph idx="1"/>
          </p:nvPr>
        </p:nvSpPr>
        <p:spPr>
          <a:xfrm>
            <a:off x="838200" y="1171978"/>
            <a:ext cx="9039896" cy="5211048"/>
          </a:xfrm>
        </p:spPr>
        <p:txBody>
          <a:bodyPr>
            <a:normAutofit fontScale="70000" lnSpcReduction="20000"/>
          </a:bodyPr>
          <a:lstStyle/>
          <a:p>
            <a:pPr marL="0" indent="0">
              <a:buNone/>
            </a:pPr>
            <a:endParaRPr lang="en-US" sz="20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 Cyber Forensics can be use to detect cyber Evidence </a:t>
            </a:r>
          </a:p>
          <a:p>
            <a:pPr algn="just"/>
            <a:r>
              <a:rPr lang="en-US" sz="2200" dirty="0" smtClean="0">
                <a:latin typeface="Times New Roman" panose="02020603050405020304" pitchFamily="18" charset="0"/>
                <a:cs typeface="Times New Roman" panose="02020603050405020304" pitchFamily="18" charset="0"/>
              </a:rPr>
              <a:t> To make necessary amendments in Indian laws to control on Cyber Crimes </a:t>
            </a:r>
          </a:p>
          <a:p>
            <a:pPr algn="just"/>
            <a:r>
              <a:rPr lang="en-US" sz="2200" dirty="0" smtClean="0">
                <a:latin typeface="Times New Roman" panose="02020603050405020304" pitchFamily="18" charset="0"/>
                <a:cs typeface="Times New Roman" panose="02020603050405020304" pitchFamily="18" charset="0"/>
              </a:rPr>
              <a:t> There is strong need to harmonize some sections of IT act 2000 to curb cyber crimes and Individuals to prevent cyber stalking avoid disclosing any information pertaining to one. This is as good as disclosing your identity to strangers in public place </a:t>
            </a:r>
          </a:p>
          <a:p>
            <a:pPr algn="just"/>
            <a:r>
              <a:rPr lang="en-US" sz="2200" dirty="0" smtClean="0">
                <a:latin typeface="Times New Roman" panose="02020603050405020304" pitchFamily="18" charset="0"/>
                <a:cs typeface="Times New Roman" panose="02020603050405020304" pitchFamily="18" charset="0"/>
              </a:rPr>
              <a:t> Always avoid sending any photograph online particularly to strangers and chat friends as there have been incidents of misuse of the photographs.</a:t>
            </a:r>
          </a:p>
          <a:p>
            <a:pPr algn="just"/>
            <a:r>
              <a:rPr lang="en-US" sz="2200" dirty="0" smtClean="0">
                <a:latin typeface="Times New Roman" panose="02020603050405020304" pitchFamily="18" charset="0"/>
                <a:cs typeface="Times New Roman" panose="02020603050405020304" pitchFamily="18" charset="0"/>
              </a:rPr>
              <a:t>  Always use latest and up date anti virus software to guard against virus attacks. </a:t>
            </a:r>
          </a:p>
          <a:p>
            <a:pPr algn="just"/>
            <a:r>
              <a:rPr lang="en-US" sz="2200" dirty="0" smtClean="0">
                <a:latin typeface="Times New Roman" panose="02020603050405020304" pitchFamily="18" charset="0"/>
                <a:cs typeface="Times New Roman" panose="02020603050405020304" pitchFamily="18" charset="0"/>
              </a:rPr>
              <a:t> always keep back up volumes so that one may not suffer data loss in case of virus contamination</a:t>
            </a:r>
          </a:p>
          <a:p>
            <a:pPr algn="just"/>
            <a:r>
              <a:rPr lang="en-US" sz="2200" dirty="0" smtClean="0">
                <a:latin typeface="Times New Roman" panose="02020603050405020304" pitchFamily="18" charset="0"/>
                <a:cs typeface="Times New Roman" panose="02020603050405020304" pitchFamily="18" charset="0"/>
              </a:rPr>
              <a:t>  Never send your credit card number to any site that is not secured, to guard against frauds. </a:t>
            </a:r>
          </a:p>
          <a:p>
            <a:pPr algn="just"/>
            <a:r>
              <a:rPr lang="en-US" sz="2200" dirty="0" smtClean="0">
                <a:latin typeface="Times New Roman" panose="02020603050405020304" pitchFamily="18" charset="0"/>
                <a:cs typeface="Times New Roman" panose="02020603050405020304" pitchFamily="18" charset="0"/>
              </a:rPr>
              <a:t> Always keep a watch on the sites that your children are accessing to prevent any kind of harassment or depravation in children. </a:t>
            </a:r>
          </a:p>
          <a:p>
            <a:pPr algn="just"/>
            <a:r>
              <a:rPr lang="en-US" sz="2200" dirty="0" smtClean="0">
                <a:latin typeface="Times New Roman" panose="02020603050405020304" pitchFamily="18" charset="0"/>
                <a:cs typeface="Times New Roman" panose="02020603050405020304" pitchFamily="18" charset="0"/>
              </a:rPr>
              <a:t> It is better to use a security </a:t>
            </a:r>
            <a:r>
              <a:rPr lang="en-US" sz="2200" dirty="0" err="1" smtClean="0">
                <a:latin typeface="Times New Roman" panose="02020603050405020304" pitchFamily="18" charset="0"/>
                <a:cs typeface="Times New Roman" panose="02020603050405020304" pitchFamily="18" charset="0"/>
              </a:rPr>
              <a:t>programme</a:t>
            </a:r>
            <a:r>
              <a:rPr lang="en-US" sz="2200" dirty="0" smtClean="0">
                <a:latin typeface="Times New Roman" panose="02020603050405020304" pitchFamily="18" charset="0"/>
                <a:cs typeface="Times New Roman" panose="02020603050405020304" pitchFamily="18" charset="0"/>
              </a:rPr>
              <a:t> that gives control over the cookies and send information back to the site as leaving the cookies unguarded might prove fatal. </a:t>
            </a:r>
          </a:p>
          <a:p>
            <a:pPr algn="just"/>
            <a:r>
              <a:rPr lang="en-US" sz="2200" dirty="0" smtClean="0">
                <a:latin typeface="Times New Roman" panose="02020603050405020304" pitchFamily="18" charset="0"/>
                <a:cs typeface="Times New Roman" panose="02020603050405020304" pitchFamily="18" charset="0"/>
              </a:rPr>
              <a:t> Web site owners should watch traffic and check any irregularity on the site. Putting </a:t>
            </a:r>
            <a:r>
              <a:rPr lang="en-US" sz="2200" dirty="0" err="1" smtClean="0">
                <a:latin typeface="Times New Roman" panose="02020603050405020304" pitchFamily="18" charset="0"/>
                <a:cs typeface="Times New Roman" panose="02020603050405020304" pitchFamily="18" charset="0"/>
              </a:rPr>
              <a:t>hostbased</a:t>
            </a:r>
            <a:r>
              <a:rPr lang="en-US" sz="2200" dirty="0" smtClean="0">
                <a:latin typeface="Times New Roman" panose="02020603050405020304" pitchFamily="18" charset="0"/>
                <a:cs typeface="Times New Roman" panose="02020603050405020304" pitchFamily="18" charset="0"/>
              </a:rPr>
              <a:t> intrusion detection devices on servers may do this.  web servers running public sites must be physically separate protected from internal corporate network</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950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r>
              <a:rPr lang="en-US" sz="3200"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838200" y="927280"/>
            <a:ext cx="9658082" cy="5249683"/>
          </a:xfrm>
        </p:spPr>
        <p:txBody>
          <a:bodyPr>
            <a:normAutofit/>
          </a:bodyPr>
          <a:lstStyle/>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2" tooltip="Jump up"/>
              </a:rPr>
              <a:t>^</a:t>
            </a:r>
            <a:r>
              <a:rPr lang="en-US" sz="1200" dirty="0">
                <a:latin typeface="Times New Roman" panose="02020603050405020304" pitchFamily="18" charset="0"/>
                <a:cs typeface="Times New Roman" panose="02020603050405020304" pitchFamily="18" charset="0"/>
              </a:rPr>
              <a:t> Moore, R. (2005) "Cyber crime: Investigating High-Technology Computer Crime," Cleveland, Mississippi: Anderson Publishing.</a:t>
            </a: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3" tooltip="Jump up"/>
              </a:rPr>
              <a:t>^</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Warren G. Kruse, Jay G. </a:t>
            </a:r>
            <a:r>
              <a:rPr lang="en-US" sz="1200" i="1" dirty="0" err="1">
                <a:latin typeface="Times New Roman" panose="02020603050405020304" pitchFamily="18" charset="0"/>
                <a:cs typeface="Times New Roman" panose="02020603050405020304" pitchFamily="18" charset="0"/>
              </a:rPr>
              <a:t>Heiser</a:t>
            </a:r>
            <a:r>
              <a:rPr lang="en-US" sz="1200" i="1" dirty="0">
                <a:latin typeface="Times New Roman" panose="02020603050405020304" pitchFamily="18" charset="0"/>
                <a:cs typeface="Times New Roman" panose="02020603050405020304" pitchFamily="18" charset="0"/>
              </a:rPr>
              <a:t> (2002). </a:t>
            </a:r>
            <a:r>
              <a:rPr lang="en-US" sz="1200" i="1" u="sng" dirty="0">
                <a:latin typeface="Times New Roman" panose="02020603050405020304" pitchFamily="18" charset="0"/>
                <a:cs typeface="Times New Roman" panose="02020603050405020304" pitchFamily="18" charset="0"/>
                <a:hlinkClick r:id="rId4"/>
              </a:rPr>
              <a:t>Computer forensics: incident response essentials</a:t>
            </a:r>
            <a:r>
              <a:rPr lang="en-US" sz="1200" i="1" dirty="0">
                <a:latin typeface="Times New Roman" panose="02020603050405020304" pitchFamily="18" charset="0"/>
                <a:cs typeface="Times New Roman" panose="02020603050405020304" pitchFamily="18" charset="0"/>
              </a:rPr>
              <a:t>. Addison-Wesley. p. </a:t>
            </a:r>
            <a:r>
              <a:rPr lang="en-US" sz="1200" i="1" u="sng" dirty="0">
                <a:latin typeface="Times New Roman" panose="02020603050405020304" pitchFamily="18" charset="0"/>
                <a:cs typeface="Times New Roman" panose="02020603050405020304" pitchFamily="18" charset="0"/>
                <a:hlinkClick r:id="rId5"/>
              </a:rPr>
              <a:t>392</a:t>
            </a:r>
            <a:r>
              <a:rPr lang="en-US" sz="1200" i="1" dirty="0">
                <a:latin typeface="Times New Roman" panose="02020603050405020304" pitchFamily="18" charset="0"/>
                <a:cs typeface="Times New Roman" panose="02020603050405020304" pitchFamily="18" charset="0"/>
              </a:rPr>
              <a:t>. </a:t>
            </a:r>
            <a:r>
              <a:rPr lang="en-US" sz="1200" i="1" u="sng" dirty="0">
                <a:latin typeface="Times New Roman" panose="02020603050405020304" pitchFamily="18" charset="0"/>
                <a:cs typeface="Times New Roman" panose="02020603050405020304" pitchFamily="18" charset="0"/>
                <a:hlinkClick r:id="rId6" tooltip="ISBN (identifier)"/>
              </a:rPr>
              <a:t>ISBN</a:t>
            </a:r>
            <a:r>
              <a:rPr lang="en-US" sz="1200" i="1" dirty="0">
                <a:latin typeface="Times New Roman" panose="02020603050405020304" pitchFamily="18" charset="0"/>
                <a:cs typeface="Times New Roman" panose="02020603050405020304" pitchFamily="18" charset="0"/>
              </a:rPr>
              <a:t> </a:t>
            </a:r>
            <a:r>
              <a:rPr lang="en-US" sz="1200" i="1" u="sng" dirty="0">
                <a:latin typeface="Times New Roman" panose="02020603050405020304" pitchFamily="18" charset="0"/>
                <a:cs typeface="Times New Roman" panose="02020603050405020304" pitchFamily="18" charset="0"/>
                <a:hlinkClick r:id="rId7" tooltip="Special:BookSources/978-0-201-70719-9"/>
              </a:rPr>
              <a:t>978-0-201-70719-9</a:t>
            </a:r>
            <a:r>
              <a:rPr lang="en-US" sz="1200" i="1" dirty="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8" tooltip="Jump up"/>
              </a:rPr>
              <a:t>^</a:t>
            </a:r>
            <a:r>
              <a:rPr lang="en-US" sz="1200" dirty="0">
                <a:latin typeface="Times New Roman" panose="02020603050405020304" pitchFamily="18" charset="0"/>
                <a:cs typeface="Times New Roman" panose="02020603050405020304" pitchFamily="18" charset="0"/>
              </a:rPr>
              <a:t> * </a:t>
            </a:r>
            <a:r>
              <a:rPr lang="en-US" sz="1200" dirty="0" err="1">
                <a:latin typeface="Times New Roman" panose="02020603050405020304" pitchFamily="18" charset="0"/>
                <a:cs typeface="Times New Roman" panose="02020603050405020304" pitchFamily="18" charset="0"/>
              </a:rPr>
              <a:t>Halder</a:t>
            </a:r>
            <a:r>
              <a:rPr lang="en-US" sz="1200" dirty="0">
                <a:latin typeface="Times New Roman" panose="02020603050405020304" pitchFamily="18" charset="0"/>
                <a:cs typeface="Times New Roman" panose="02020603050405020304" pitchFamily="18" charset="0"/>
              </a:rPr>
              <a:t>, D., &amp; </a:t>
            </a:r>
            <a:r>
              <a:rPr lang="en-US" sz="1200" dirty="0" err="1">
                <a:latin typeface="Times New Roman" panose="02020603050405020304" pitchFamily="18" charset="0"/>
                <a:cs typeface="Times New Roman" panose="02020603050405020304" pitchFamily="18" charset="0"/>
              </a:rPr>
              <a:t>Jaishankar</a:t>
            </a:r>
            <a:r>
              <a:rPr lang="en-US" sz="1200" dirty="0">
                <a:latin typeface="Times New Roman" panose="02020603050405020304" pitchFamily="18" charset="0"/>
                <a:cs typeface="Times New Roman" panose="02020603050405020304" pitchFamily="18" charset="0"/>
              </a:rPr>
              <a:t>, K. (2011) </a:t>
            </a:r>
            <a:r>
              <a:rPr lang="en-US" sz="1200" u="sng" dirty="0">
                <a:latin typeface="Times New Roman" panose="02020603050405020304" pitchFamily="18" charset="0"/>
                <a:cs typeface="Times New Roman" panose="02020603050405020304" pitchFamily="18" charset="0"/>
                <a:hlinkClick r:id="rId9"/>
              </a:rPr>
              <a:t>Cyber crime and the Victimization of Women: Laws, Rights, and Regulations.</a:t>
            </a:r>
            <a:r>
              <a:rPr lang="en-US" sz="1200" dirty="0">
                <a:latin typeface="Times New Roman" panose="02020603050405020304" pitchFamily="18" charset="0"/>
                <a:cs typeface="Times New Roman" panose="02020603050405020304" pitchFamily="18" charset="0"/>
              </a:rPr>
              <a:t> Hershey, PA, USA: </a:t>
            </a:r>
            <a:r>
              <a:rPr lang="en-US" sz="1200" dirty="0" err="1">
                <a:latin typeface="Times New Roman" panose="02020603050405020304" pitchFamily="18" charset="0"/>
                <a:cs typeface="Times New Roman" panose="02020603050405020304" pitchFamily="18" charset="0"/>
              </a:rPr>
              <a:t>IGI</a:t>
            </a:r>
            <a:r>
              <a:rPr lang="en-US" sz="1200" dirty="0">
                <a:latin typeface="Times New Roman" panose="02020603050405020304" pitchFamily="18" charset="0"/>
                <a:cs typeface="Times New Roman" panose="02020603050405020304" pitchFamily="18" charset="0"/>
              </a:rPr>
              <a:t> Global. </a:t>
            </a:r>
            <a:r>
              <a:rPr lang="en-US" sz="1200" u="sng" dirty="0">
                <a:latin typeface="Times New Roman" panose="02020603050405020304" pitchFamily="18" charset="0"/>
                <a:cs typeface="Times New Roman" panose="02020603050405020304" pitchFamily="18" charset="0"/>
                <a:hlinkClick r:id="rId6" tooltip="ISBN (identifier)"/>
              </a:rPr>
              <a:t>ISBN</a:t>
            </a:r>
            <a:r>
              <a:rPr lang="en-US" sz="1200" dirty="0">
                <a:latin typeface="Times New Roman" panose="02020603050405020304" pitchFamily="18" charset="0"/>
                <a:cs typeface="Times New Roman" panose="02020603050405020304" pitchFamily="18" charset="0"/>
              </a:rPr>
              <a:t> </a:t>
            </a:r>
            <a:r>
              <a:rPr lang="en-US" sz="1200" u="sng" dirty="0">
                <a:latin typeface="Times New Roman" panose="02020603050405020304" pitchFamily="18" charset="0"/>
                <a:cs typeface="Times New Roman" panose="02020603050405020304" pitchFamily="18" charset="0"/>
                <a:hlinkClick r:id="rId10" tooltip="Special:BookSources/978-1-60960-830-9"/>
              </a:rPr>
              <a:t>978-1-60960-830-9</a:t>
            </a:r>
            <a:endParaRPr lang="en-US" sz="1200" dirty="0">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11" tooltip="Jump up"/>
              </a:rPr>
              <a:t>^</a:t>
            </a:r>
            <a:r>
              <a:rPr lang="en-US" sz="1200" dirty="0">
                <a:latin typeface="Times New Roman" panose="02020603050405020304" pitchFamily="18" charset="0"/>
                <a:cs typeface="Times New Roman" panose="02020603050405020304" pitchFamily="18" charset="0"/>
              </a:rPr>
              <a:t> </a:t>
            </a:r>
            <a:r>
              <a:rPr lang="en-US" sz="1200" i="1" u="sng" dirty="0">
                <a:latin typeface="Times New Roman" panose="02020603050405020304" pitchFamily="18" charset="0"/>
                <a:cs typeface="Times New Roman" panose="02020603050405020304" pitchFamily="18" charset="0"/>
                <a:hlinkClick r:id="rId12"/>
              </a:rPr>
              <a:t>"Cyber crime costs global economy $445 billion a year: report"</a:t>
            </a:r>
            <a:r>
              <a:rPr lang="en-US" sz="1200" i="1" dirty="0">
                <a:latin typeface="Times New Roman" panose="02020603050405020304" pitchFamily="18" charset="0"/>
                <a:cs typeface="Times New Roman" panose="02020603050405020304" pitchFamily="18" charset="0"/>
              </a:rPr>
              <a:t>. Reuters. 9 June 2014. Retrieved 17 June 2014.</a:t>
            </a:r>
            <a:endParaRPr lang="en-US" sz="1200" dirty="0">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13" tooltip="Jump up"/>
              </a:rPr>
              <a:t>^</a:t>
            </a:r>
            <a:r>
              <a:rPr lang="en-US" sz="1200" dirty="0">
                <a:latin typeface="Times New Roman" panose="02020603050405020304" pitchFamily="18" charset="0"/>
                <a:cs typeface="Times New Roman" panose="02020603050405020304" pitchFamily="18" charset="0"/>
              </a:rPr>
              <a:t> </a:t>
            </a:r>
            <a:r>
              <a:rPr lang="en-US" sz="1200" i="1" u="sng" dirty="0">
                <a:latin typeface="Times New Roman" panose="02020603050405020304" pitchFamily="18" charset="0"/>
                <a:cs typeface="Times New Roman" panose="02020603050405020304" pitchFamily="18" charset="0"/>
                <a:hlinkClick r:id="rId14"/>
              </a:rPr>
              <a:t>"#Cybercrime— what are the costs to victims - North Denver News"</a:t>
            </a:r>
            <a:r>
              <a:rPr lang="en-US" sz="1200" i="1" dirty="0">
                <a:latin typeface="Times New Roman" panose="02020603050405020304" pitchFamily="18" charset="0"/>
                <a:cs typeface="Times New Roman" panose="02020603050405020304" pitchFamily="18" charset="0"/>
              </a:rPr>
              <a:t>. North Denver News. 17 January 2015. Retrieved 16 May 2015.</a:t>
            </a:r>
            <a:endParaRPr lang="en-US" sz="1200" dirty="0">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15" tooltip="Jump up"/>
              </a:rPr>
              <a:t>^</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Lewis, James (February 2018). </a:t>
            </a:r>
            <a:r>
              <a:rPr lang="en-US" sz="1200" i="1" u="sng" dirty="0">
                <a:latin typeface="Times New Roman" panose="02020603050405020304" pitchFamily="18" charset="0"/>
                <a:cs typeface="Times New Roman" panose="02020603050405020304" pitchFamily="18" charset="0"/>
                <a:hlinkClick r:id="rId16"/>
              </a:rPr>
              <a:t>"Economic Impact of Cybercrime - No Slowing Down"</a:t>
            </a:r>
            <a:r>
              <a:rPr lang="en-US" sz="1200" i="1" dirty="0">
                <a:latin typeface="Times New Roman" panose="02020603050405020304" pitchFamily="18" charset="0"/>
                <a:cs typeface="Times New Roman" panose="02020603050405020304" pitchFamily="18" charset="0"/>
              </a:rPr>
              <a:t>(PDF).</a:t>
            </a:r>
            <a:endParaRPr lang="en-US" sz="1200" dirty="0">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17" tooltip="Jump up"/>
              </a:rPr>
              <a:t>^</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Gordon, Sarah (25 July 2006). "On the definition and classification of cybercrime". Journal in Computer Virology. </a:t>
            </a:r>
            <a:r>
              <a:rPr lang="en-US" sz="1200" b="1" i="1" dirty="0">
                <a:latin typeface="Times New Roman" panose="02020603050405020304" pitchFamily="18" charset="0"/>
                <a:cs typeface="Times New Roman" panose="02020603050405020304" pitchFamily="18" charset="0"/>
              </a:rPr>
              <a:t>2</a:t>
            </a:r>
            <a:r>
              <a:rPr lang="en-US" sz="1200" i="1" dirty="0">
                <a:latin typeface="Times New Roman" panose="02020603050405020304" pitchFamily="18" charset="0"/>
                <a:cs typeface="Times New Roman" panose="02020603050405020304" pitchFamily="18" charset="0"/>
              </a:rPr>
              <a:t>: 13–20. </a:t>
            </a:r>
            <a:r>
              <a:rPr lang="en-US" sz="1200" i="1" u="sng" dirty="0" err="1">
                <a:latin typeface="Times New Roman" panose="02020603050405020304" pitchFamily="18" charset="0"/>
                <a:cs typeface="Times New Roman" panose="02020603050405020304" pitchFamily="18" charset="0"/>
                <a:hlinkClick r:id="rId18" tooltip="Doi (identifier)"/>
              </a:rPr>
              <a:t>doi</a:t>
            </a:r>
            <a:r>
              <a:rPr lang="en-US" sz="1200" i="1" dirty="0" err="1">
                <a:latin typeface="Times New Roman" panose="02020603050405020304" pitchFamily="18" charset="0"/>
                <a:cs typeface="Times New Roman" panose="02020603050405020304" pitchFamily="18" charset="0"/>
              </a:rPr>
              <a:t>:</a:t>
            </a:r>
            <a:r>
              <a:rPr lang="en-US" sz="1200" i="1" u="sng" dirty="0" err="1">
                <a:latin typeface="Times New Roman" panose="02020603050405020304" pitchFamily="18" charset="0"/>
                <a:cs typeface="Times New Roman" panose="02020603050405020304" pitchFamily="18" charset="0"/>
                <a:hlinkClick r:id="rId19"/>
              </a:rPr>
              <a:t>10.1007</a:t>
            </a:r>
            <a:r>
              <a:rPr lang="en-US" sz="1200" i="1" u="sng" dirty="0">
                <a:latin typeface="Times New Roman" panose="02020603050405020304" pitchFamily="18" charset="0"/>
                <a:cs typeface="Times New Roman" panose="02020603050405020304" pitchFamily="18" charset="0"/>
                <a:hlinkClick r:id="rId19"/>
              </a:rPr>
              <a:t>/</a:t>
            </a:r>
            <a:r>
              <a:rPr lang="en-US" sz="1200" i="1" u="sng" dirty="0" err="1">
                <a:latin typeface="Times New Roman" panose="02020603050405020304" pitchFamily="18" charset="0"/>
                <a:cs typeface="Times New Roman" panose="02020603050405020304" pitchFamily="18" charset="0"/>
                <a:hlinkClick r:id="rId19"/>
              </a:rPr>
              <a:t>s11416</a:t>
            </a:r>
            <a:r>
              <a:rPr lang="en-US" sz="1200" i="1" u="sng" dirty="0">
                <a:latin typeface="Times New Roman" panose="02020603050405020304" pitchFamily="18" charset="0"/>
                <a:cs typeface="Times New Roman" panose="02020603050405020304" pitchFamily="18" charset="0"/>
                <a:hlinkClick r:id="rId19"/>
              </a:rPr>
              <a:t>-006-0015-z</a:t>
            </a:r>
            <a:r>
              <a:rPr lang="en-US" sz="1200" i="1" dirty="0">
                <a:latin typeface="Times New Roman" panose="02020603050405020304" pitchFamily="18" charset="0"/>
                <a:cs typeface="Times New Roman" panose="02020603050405020304" pitchFamily="18" charset="0"/>
              </a:rPr>
              <a:t>. </a:t>
            </a:r>
            <a:r>
              <a:rPr lang="en-US" sz="1200" i="1" u="sng" dirty="0" err="1">
                <a:latin typeface="Times New Roman" panose="02020603050405020304" pitchFamily="18" charset="0"/>
                <a:cs typeface="Times New Roman" panose="02020603050405020304" pitchFamily="18" charset="0"/>
                <a:hlinkClick r:id="rId20" tooltip="S2CID (identifier)"/>
              </a:rPr>
              <a:t>S2CID</a:t>
            </a:r>
            <a:r>
              <a:rPr lang="en-US" sz="1200" i="1" dirty="0">
                <a:latin typeface="Times New Roman" panose="02020603050405020304" pitchFamily="18" charset="0"/>
                <a:cs typeface="Times New Roman" panose="02020603050405020304" pitchFamily="18" charset="0"/>
              </a:rPr>
              <a:t> </a:t>
            </a:r>
            <a:r>
              <a:rPr lang="en-US" sz="1200" i="1" u="sng" dirty="0">
                <a:latin typeface="Times New Roman" panose="02020603050405020304" pitchFamily="18" charset="0"/>
                <a:cs typeface="Times New Roman" panose="02020603050405020304" pitchFamily="18" charset="0"/>
                <a:hlinkClick r:id="rId21"/>
              </a:rPr>
              <a:t>3334277</a:t>
            </a:r>
            <a:r>
              <a:rPr lang="en-US" sz="1200" i="1" dirty="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22" tooltip="Jump up"/>
              </a:rPr>
              <a:t>^</a:t>
            </a:r>
            <a:r>
              <a:rPr lang="en-US" sz="1200"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Laqueur</a:t>
            </a:r>
            <a:r>
              <a:rPr lang="en-US" sz="1200" i="1" dirty="0">
                <a:latin typeface="Times New Roman" panose="02020603050405020304" pitchFamily="18" charset="0"/>
                <a:cs typeface="Times New Roman" panose="02020603050405020304" pitchFamily="18" charset="0"/>
              </a:rPr>
              <a:t>, Walter; C., Smith; Spector, Michael (2002). </a:t>
            </a:r>
            <a:r>
              <a:rPr lang="en-US" sz="1200" i="1" u="sng" dirty="0" err="1">
                <a:latin typeface="Times New Roman" panose="02020603050405020304" pitchFamily="18" charset="0"/>
                <a:cs typeface="Times New Roman" panose="02020603050405020304" pitchFamily="18" charset="0"/>
                <a:hlinkClick r:id="rId23"/>
              </a:rPr>
              <a:t>Cyberterrorism</a:t>
            </a:r>
            <a:r>
              <a:rPr lang="en-US" sz="1200" i="1" dirty="0">
                <a:latin typeface="Times New Roman" panose="02020603050405020304" pitchFamily="18" charset="0"/>
                <a:cs typeface="Times New Roman" panose="02020603050405020304" pitchFamily="18" charset="0"/>
              </a:rPr>
              <a:t>. Facts on File. pp. 52–53. </a:t>
            </a:r>
            <a:r>
              <a:rPr lang="en-US" sz="1200" i="1" u="sng" dirty="0">
                <a:latin typeface="Times New Roman" panose="02020603050405020304" pitchFamily="18" charset="0"/>
                <a:cs typeface="Times New Roman" panose="02020603050405020304" pitchFamily="18" charset="0"/>
                <a:hlinkClick r:id="rId6" tooltip="ISBN (identifier)"/>
              </a:rPr>
              <a:t>ISBN</a:t>
            </a:r>
            <a:r>
              <a:rPr lang="en-US" sz="1200" i="1" dirty="0">
                <a:latin typeface="Times New Roman" panose="02020603050405020304" pitchFamily="18" charset="0"/>
                <a:cs typeface="Times New Roman" panose="02020603050405020304" pitchFamily="18" charset="0"/>
              </a:rPr>
              <a:t> </a:t>
            </a:r>
            <a:r>
              <a:rPr lang="en-US" sz="1200" i="1" u="sng" dirty="0">
                <a:latin typeface="Times New Roman" panose="02020603050405020304" pitchFamily="18" charset="0"/>
                <a:cs typeface="Times New Roman" panose="02020603050405020304" pitchFamily="18" charset="0"/>
                <a:hlinkClick r:id="rId24" tooltip="Special:BookSources/9781438110196"/>
              </a:rPr>
              <a:t>9781438110196</a:t>
            </a:r>
            <a:r>
              <a:rPr lang="en-US" sz="1200" i="1" dirty="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25" tooltip="Jump up"/>
              </a:rPr>
              <a:t>^</a:t>
            </a:r>
            <a:r>
              <a:rPr lang="en-US" sz="1200" dirty="0">
                <a:latin typeface="Times New Roman" panose="02020603050405020304" pitchFamily="18" charset="0"/>
                <a:cs typeface="Times New Roman" panose="02020603050405020304" pitchFamily="18" charset="0"/>
              </a:rPr>
              <a:t> </a:t>
            </a:r>
            <a:r>
              <a:rPr lang="en-US" sz="1200" i="1" u="sng" dirty="0">
                <a:latin typeface="Times New Roman" panose="02020603050405020304" pitchFamily="18" charset="0"/>
                <a:cs typeface="Times New Roman" panose="02020603050405020304" pitchFamily="18" charset="0"/>
                <a:hlinkClick r:id="rId26"/>
              </a:rPr>
              <a:t>"Cybercriminals Need Shopping Money in 2017, too! - </a:t>
            </a:r>
            <a:r>
              <a:rPr lang="en-US" sz="1200" i="1" u="sng" dirty="0" err="1">
                <a:latin typeface="Times New Roman" panose="02020603050405020304" pitchFamily="18" charset="0"/>
                <a:cs typeface="Times New Roman" panose="02020603050405020304" pitchFamily="18" charset="0"/>
                <a:hlinkClick r:id="rId26"/>
              </a:rPr>
              <a:t>SentinelOne</a:t>
            </a:r>
            <a:r>
              <a:rPr lang="en-US" sz="1200" i="1" u="sng" dirty="0">
                <a:latin typeface="Times New Roman" panose="02020603050405020304" pitchFamily="18" charset="0"/>
                <a:cs typeface="Times New Roman" panose="02020603050405020304" pitchFamily="18" charset="0"/>
                <a:hlinkClick r:id="rId26"/>
              </a:rPr>
              <a:t>"</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sentinelone.com</a:t>
            </a:r>
            <a:r>
              <a:rPr lang="en-US" sz="1200" i="1" dirty="0">
                <a:latin typeface="Times New Roman" panose="02020603050405020304" pitchFamily="18" charset="0"/>
                <a:cs typeface="Times New Roman" panose="02020603050405020304" pitchFamily="18" charset="0"/>
              </a:rPr>
              <a:t>. 28 December 2016. Retrieved 24 March 2017.</a:t>
            </a:r>
            <a:endParaRPr lang="en-US" sz="1200" dirty="0">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27" tooltip="Jump up"/>
              </a:rPr>
              <a:t>^</a:t>
            </a:r>
            <a:r>
              <a:rPr lang="en-US" sz="1200"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Lepofsky</a:t>
            </a:r>
            <a:r>
              <a:rPr lang="en-US" sz="1200" i="1" dirty="0">
                <a:latin typeface="Times New Roman" panose="02020603050405020304" pitchFamily="18" charset="0"/>
                <a:cs typeface="Times New Roman" panose="02020603050405020304" pitchFamily="18" charset="0"/>
              </a:rPr>
              <a:t>, Ron. </a:t>
            </a:r>
            <a:r>
              <a:rPr lang="en-US" sz="1200" i="1" u="sng" dirty="0">
                <a:latin typeface="Times New Roman" panose="02020603050405020304" pitchFamily="18" charset="0"/>
                <a:cs typeface="Times New Roman" panose="02020603050405020304" pitchFamily="18" charset="0"/>
                <a:hlinkClick r:id="rId28"/>
              </a:rPr>
              <a:t>"</a:t>
            </a:r>
            <a:r>
              <a:rPr lang="en-US" sz="1200" i="1" u="sng" dirty="0" err="1">
                <a:latin typeface="Times New Roman" panose="02020603050405020304" pitchFamily="18" charset="0"/>
                <a:cs typeface="Times New Roman" panose="02020603050405020304" pitchFamily="18" charset="0"/>
                <a:hlinkClick r:id="rId28"/>
              </a:rPr>
              <a:t>Cyberextortion</a:t>
            </a:r>
            <a:r>
              <a:rPr lang="en-US" sz="1200" i="1" u="sng" dirty="0">
                <a:latin typeface="Times New Roman" panose="02020603050405020304" pitchFamily="18" charset="0"/>
                <a:cs typeface="Times New Roman" panose="02020603050405020304" pitchFamily="18" charset="0"/>
                <a:hlinkClick r:id="rId28"/>
              </a:rPr>
              <a:t> by Denial-of-Service Attack"</a:t>
            </a:r>
            <a:r>
              <a:rPr lang="en-US" sz="1200" i="1" dirty="0">
                <a:latin typeface="Times New Roman" panose="02020603050405020304" pitchFamily="18" charset="0"/>
                <a:cs typeface="Times New Roman" panose="02020603050405020304" pitchFamily="18" charset="0"/>
              </a:rPr>
              <a:t> (PDF). Archived from </a:t>
            </a:r>
            <a:r>
              <a:rPr lang="en-US" sz="1200" i="1" u="sng" dirty="0">
                <a:latin typeface="Times New Roman" panose="02020603050405020304" pitchFamily="18" charset="0"/>
                <a:cs typeface="Times New Roman" panose="02020603050405020304" pitchFamily="18" charset="0"/>
                <a:hlinkClick r:id="rId29"/>
              </a:rPr>
              <a:t>the original</a:t>
            </a:r>
            <a:r>
              <a:rPr lang="en-US" sz="1200" i="1" dirty="0">
                <a:latin typeface="Times New Roman" panose="02020603050405020304" pitchFamily="18" charset="0"/>
                <a:cs typeface="Times New Roman" panose="02020603050405020304" pitchFamily="18" charset="0"/>
              </a:rPr>
              <a:t> (PDF) on 6 July 2011.</a:t>
            </a:r>
            <a:endParaRPr lang="en-US" sz="1200" dirty="0">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30" tooltip="Jump up"/>
              </a:rPr>
              <a:t>^</a:t>
            </a:r>
            <a:r>
              <a:rPr lang="en-US" sz="1200"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Mohanta</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Abhijit</a:t>
            </a:r>
            <a:r>
              <a:rPr lang="en-US" sz="1200" i="1" dirty="0">
                <a:latin typeface="Times New Roman" panose="02020603050405020304" pitchFamily="18" charset="0"/>
                <a:cs typeface="Times New Roman" panose="02020603050405020304" pitchFamily="18" charset="0"/>
              </a:rPr>
              <a:t> (6 December 2014). </a:t>
            </a:r>
            <a:r>
              <a:rPr lang="en-US" sz="1200" i="1" u="sng" dirty="0">
                <a:latin typeface="Times New Roman" panose="02020603050405020304" pitchFamily="18" charset="0"/>
                <a:cs typeface="Times New Roman" panose="02020603050405020304" pitchFamily="18" charset="0"/>
                <a:hlinkClick r:id="rId31"/>
              </a:rPr>
              <a:t>"Latest Sony Pictures Breach : A Deadly Cyber Extortion"</a:t>
            </a:r>
            <a:r>
              <a:rPr lang="en-US" sz="1200" i="1" dirty="0">
                <a:latin typeface="Times New Roman" panose="02020603050405020304" pitchFamily="18" charset="0"/>
                <a:cs typeface="Times New Roman" panose="02020603050405020304" pitchFamily="18" charset="0"/>
              </a:rPr>
              <a:t>. Retrieved 20 September 2015.</a:t>
            </a:r>
            <a:endParaRPr lang="en-US" sz="1200" dirty="0">
              <a:latin typeface="Times New Roman" panose="02020603050405020304" pitchFamily="18" charset="0"/>
              <a:cs typeface="Times New Roman" panose="02020603050405020304" pitchFamily="18" charset="0"/>
            </a:endParaRP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32" tooltip="Jump up"/>
              </a:rPr>
              <a:t>^</a:t>
            </a:r>
            <a:r>
              <a:rPr lang="en-US" sz="1200"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Carback</a:t>
            </a:r>
            <a:r>
              <a:rPr lang="en-US" sz="1200" i="1" dirty="0">
                <a:latin typeface="Times New Roman" panose="02020603050405020304" pitchFamily="18" charset="0"/>
                <a:cs typeface="Times New Roman" panose="02020603050405020304" pitchFamily="18" charset="0"/>
              </a:rPr>
              <a:t>, Joshua T. (2018). "Cybersex Trafficking: Toward a More Effective Prosecutorial Response". Criminal Law Bulletin. </a:t>
            </a:r>
            <a:r>
              <a:rPr lang="en-US" sz="1200" b="1" i="1" dirty="0">
                <a:latin typeface="Times New Roman" panose="02020603050405020304" pitchFamily="18" charset="0"/>
                <a:cs typeface="Times New Roman" panose="02020603050405020304" pitchFamily="18" charset="0"/>
              </a:rPr>
              <a:t>54</a:t>
            </a:r>
            <a:r>
              <a:rPr lang="en-US" sz="1200" i="1" dirty="0">
                <a:latin typeface="Times New Roman" panose="02020603050405020304" pitchFamily="18" charset="0"/>
                <a:cs typeface="Times New Roman" panose="02020603050405020304" pitchFamily="18" charset="0"/>
              </a:rPr>
              <a:t> (1): 64–183.</a:t>
            </a:r>
            <a:r>
              <a:rPr lang="en-US" sz="1200" dirty="0">
                <a:latin typeface="Times New Roman" panose="02020603050405020304" pitchFamily="18" charset="0"/>
                <a:cs typeface="Times New Roman" panose="02020603050405020304" pitchFamily="18" charset="0"/>
              </a:rPr>
              <a:t> p. 64.</a:t>
            </a:r>
          </a:p>
          <a:p>
            <a:pPr marL="914400" lvl="1" indent="-457200" algn="just">
              <a:buFont typeface="+mj-lt"/>
              <a:buAutoNum type="arabicPeriod"/>
            </a:pPr>
            <a:r>
              <a:rPr lang="en-US" sz="1200" b="1" u="sng" dirty="0">
                <a:latin typeface="Times New Roman" panose="02020603050405020304" pitchFamily="18" charset="0"/>
                <a:cs typeface="Times New Roman" panose="02020603050405020304" pitchFamily="18" charset="0"/>
                <a:hlinkClick r:id="rId33" tooltip="Jump up"/>
              </a:rPr>
              <a:t>^</a:t>
            </a:r>
            <a:r>
              <a:rPr lang="en-US" sz="1200" dirty="0">
                <a:latin typeface="Times New Roman" panose="02020603050405020304" pitchFamily="18" charset="0"/>
                <a:cs typeface="Times New Roman" panose="02020603050405020304" pitchFamily="18" charset="0"/>
              </a:rPr>
              <a:t> </a:t>
            </a:r>
            <a:r>
              <a:rPr lang="en-US" sz="1200" i="1" u="sng" dirty="0">
                <a:latin typeface="Times New Roman" panose="02020603050405020304" pitchFamily="18" charset="0"/>
                <a:cs typeface="Times New Roman" panose="02020603050405020304" pitchFamily="18" charset="0"/>
                <a:hlinkClick r:id="rId34"/>
              </a:rPr>
              <a:t>"</a:t>
            </a:r>
            <a:r>
              <a:rPr lang="en-US" sz="1200" i="1" u="sng" dirty="0" err="1">
                <a:latin typeface="Times New Roman" panose="02020603050405020304" pitchFamily="18" charset="0"/>
                <a:cs typeface="Times New Roman" panose="02020603050405020304" pitchFamily="18" charset="0"/>
                <a:hlinkClick r:id="rId34"/>
              </a:rPr>
              <a:t>IJM</a:t>
            </a:r>
            <a:r>
              <a:rPr lang="en-US" sz="1200" i="1" u="sng" dirty="0">
                <a:latin typeface="Times New Roman" panose="02020603050405020304" pitchFamily="18" charset="0"/>
                <a:cs typeface="Times New Roman" panose="02020603050405020304" pitchFamily="18" charset="0"/>
                <a:hlinkClick r:id="rId34"/>
              </a:rPr>
              <a:t> Seeks to End Cybersex Trafficking of Children and #</a:t>
            </a:r>
            <a:r>
              <a:rPr lang="en-US" sz="1200" i="1" u="sng" dirty="0" err="1">
                <a:latin typeface="Times New Roman" panose="02020603050405020304" pitchFamily="18" charset="0"/>
                <a:cs typeface="Times New Roman" panose="02020603050405020304" pitchFamily="18" charset="0"/>
                <a:hlinkClick r:id="rId34"/>
              </a:rPr>
              <a:t>RestartFreedom</a:t>
            </a:r>
            <a:r>
              <a:rPr lang="en-US" sz="1200" i="1" u="sng" dirty="0">
                <a:latin typeface="Times New Roman" panose="02020603050405020304" pitchFamily="18" charset="0"/>
                <a:cs typeface="Times New Roman" panose="02020603050405020304" pitchFamily="18" charset="0"/>
                <a:hlinkClick r:id="rId34"/>
              </a:rPr>
              <a:t> this Cyber Monday and Giving Tuesday"</a:t>
            </a:r>
            <a:r>
              <a:rPr lang="en-US" sz="1200" i="1" dirty="0">
                <a:latin typeface="Times New Roman" panose="02020603050405020304" pitchFamily="18" charset="0"/>
                <a:cs typeface="Times New Roman" panose="02020603050405020304" pitchFamily="18" charset="0"/>
              </a:rPr>
              <a:t>. PR Newswire. 28 November 2016</a:t>
            </a:r>
            <a:r>
              <a:rPr lang="en-US" sz="1200" i="1" dirty="0" smtClean="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135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97735"/>
            <a:ext cx="8099738" cy="4979228"/>
          </a:xfrm>
        </p:spPr>
        <p:txBody>
          <a:bodyPr>
            <a:noAutofit/>
          </a:bodyPr>
          <a:lstStyle/>
          <a:p>
            <a:pPr marL="457200" lvl="1" indent="0" algn="just">
              <a:buNone/>
            </a:pPr>
            <a:r>
              <a:rPr lang="en-US" sz="1200" b="1" dirty="0" smtClean="0">
                <a:latin typeface="Times New Roman" panose="02020603050405020304" pitchFamily="18" charset="0"/>
                <a:cs typeface="Times New Roman" panose="02020603050405020304" pitchFamily="18" charset="0"/>
                <a:hlinkClick r:id="rId2" tooltip="Jump up"/>
              </a:rPr>
              <a:t>14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3"/>
              </a:rPr>
              <a:t>"Cybersex Trafficking"</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IJM</a:t>
            </a:r>
            <a:r>
              <a:rPr lang="en-US" sz="1200" i="1" dirty="0">
                <a:latin typeface="Times New Roman" panose="02020603050405020304" pitchFamily="18" charset="0"/>
                <a:cs typeface="Times New Roman" panose="02020603050405020304" pitchFamily="18" charset="0"/>
              </a:rPr>
              <a:t>. 2020.</a:t>
            </a:r>
            <a:endParaRPr lang="en-US" sz="1200" dirty="0">
              <a:latin typeface="Times New Roman" panose="02020603050405020304" pitchFamily="18" charset="0"/>
              <a:cs typeface="Times New Roman" panose="02020603050405020304" pitchFamily="18" charset="0"/>
            </a:endParaRPr>
          </a:p>
          <a:p>
            <a:pPr marL="457200" lvl="1" indent="0" algn="just">
              <a:buNone/>
            </a:pPr>
            <a:r>
              <a:rPr lang="en-US" sz="1200" b="1" dirty="0" smtClean="0">
                <a:latin typeface="Times New Roman" panose="02020603050405020304" pitchFamily="18" charset="0"/>
                <a:cs typeface="Times New Roman" panose="02020603050405020304" pitchFamily="18" charset="0"/>
                <a:hlinkClick r:id="rId4" tooltip="Jump up"/>
              </a:rPr>
              <a:t>15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5"/>
              </a:rPr>
              <a:t>"Cyber-sex trafficking: A 21st century scourge"</a:t>
            </a:r>
            <a:r>
              <a:rPr lang="en-US" sz="1200" i="1" dirty="0">
                <a:latin typeface="Times New Roman" panose="02020603050405020304" pitchFamily="18" charset="0"/>
                <a:cs typeface="Times New Roman" panose="02020603050405020304" pitchFamily="18" charset="0"/>
              </a:rPr>
              <a:t>. CNN. 18 July </a:t>
            </a:r>
            <a:r>
              <a:rPr lang="en-US" sz="1200" i="1" dirty="0" smtClean="0">
                <a:latin typeface="Times New Roman" panose="02020603050405020304" pitchFamily="18" charset="0"/>
                <a:cs typeface="Times New Roman" panose="02020603050405020304" pitchFamily="18" charset="0"/>
              </a:rPr>
              <a:t>2013</a:t>
            </a:r>
            <a:endParaRPr lang="en-US" sz="1200" i="1" dirty="0">
              <a:latin typeface="Times New Roman" panose="02020603050405020304" pitchFamily="18" charset="0"/>
              <a:cs typeface="Times New Roman" panose="02020603050405020304" pitchFamily="18" charset="0"/>
            </a:endParaRPr>
          </a:p>
          <a:p>
            <a:pPr marL="457200" lvl="1" indent="0" algn="just">
              <a:buNone/>
            </a:pPr>
            <a:r>
              <a:rPr lang="en-US" sz="1200" b="1" i="1" dirty="0" smtClean="0">
                <a:latin typeface="Times New Roman" panose="02020603050405020304" pitchFamily="18" charset="0"/>
                <a:cs typeface="Times New Roman" panose="02020603050405020304" pitchFamily="18" charset="0"/>
                <a:hlinkClick r:id="rId6" tooltip="Jump up"/>
              </a:rPr>
              <a:t>16	 </a:t>
            </a:r>
            <a:r>
              <a:rPr lang="en-US" sz="1200" b="1" dirty="0" smtClean="0">
                <a:latin typeface="Times New Roman" panose="02020603050405020304" pitchFamily="18" charset="0"/>
                <a:cs typeface="Times New Roman" panose="02020603050405020304" pitchFamily="18" charset="0"/>
                <a:hlinkClick r:id="rId6" tooltip="Jump up"/>
              </a:rPr>
              <a:t>^</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7"/>
              </a:rPr>
              <a:t>"Senator warns of possible surge in child cybersex traffic"</a:t>
            </a:r>
            <a:r>
              <a:rPr lang="en-US" sz="1200" i="1" dirty="0">
                <a:latin typeface="Times New Roman" panose="02020603050405020304" pitchFamily="18" charset="0"/>
                <a:cs typeface="Times New Roman" panose="02020603050405020304" pitchFamily="18" charset="0"/>
              </a:rPr>
              <a:t>. The Philippine Star. 13 April 2020.</a:t>
            </a:r>
            <a:endParaRPr lang="en-US" sz="1200" dirty="0">
              <a:latin typeface="Times New Roman" panose="02020603050405020304" pitchFamily="18" charset="0"/>
              <a:cs typeface="Times New Roman" panose="02020603050405020304" pitchFamily="18" charset="0"/>
            </a:endParaRPr>
          </a:p>
          <a:p>
            <a:pPr marL="457200" lvl="1" indent="0" algn="just">
              <a:buNone/>
            </a:pPr>
            <a:r>
              <a:rPr lang="en-US" sz="1200" b="1" dirty="0" smtClean="0">
                <a:latin typeface="Times New Roman" panose="02020603050405020304" pitchFamily="18" charset="0"/>
                <a:cs typeface="Times New Roman" panose="02020603050405020304" pitchFamily="18" charset="0"/>
                <a:hlinkClick r:id="rId8" tooltip="Jump up"/>
              </a:rPr>
              <a:t>17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9"/>
              </a:rPr>
              <a:t>"</a:t>
            </a:r>
            <a:r>
              <a:rPr lang="en-US" sz="1200" i="1" dirty="0" err="1">
                <a:latin typeface="Times New Roman" panose="02020603050405020304" pitchFamily="18" charset="0"/>
                <a:cs typeface="Times New Roman" panose="02020603050405020304" pitchFamily="18" charset="0"/>
                <a:hlinkClick r:id="rId9"/>
              </a:rPr>
              <a:t>Duterte's</a:t>
            </a:r>
            <a:r>
              <a:rPr lang="en-US" sz="1200" i="1" dirty="0">
                <a:latin typeface="Times New Roman" panose="02020603050405020304" pitchFamily="18" charset="0"/>
                <a:cs typeface="Times New Roman" panose="02020603050405020304" pitchFamily="18" charset="0"/>
                <a:hlinkClick r:id="rId9"/>
              </a:rPr>
              <a:t> drug war and child cybersex trafficking"</a:t>
            </a:r>
            <a:r>
              <a:rPr lang="en-US" sz="1200" i="1" dirty="0">
                <a:latin typeface="Times New Roman" panose="02020603050405020304" pitchFamily="18" charset="0"/>
                <a:cs typeface="Times New Roman" panose="02020603050405020304" pitchFamily="18" charset="0"/>
              </a:rPr>
              <a:t>. The ASEAN Post. 18 October 2019.</a:t>
            </a:r>
            <a:endParaRPr lang="en-US" sz="1200" dirty="0">
              <a:latin typeface="Times New Roman" panose="02020603050405020304" pitchFamily="18" charset="0"/>
              <a:cs typeface="Times New Roman" panose="02020603050405020304" pitchFamily="18" charset="0"/>
            </a:endParaRPr>
          </a:p>
          <a:p>
            <a:pPr marL="457200" lvl="1" indent="0" algn="just">
              <a:buNone/>
            </a:pPr>
            <a:r>
              <a:rPr lang="en-US" sz="1200" b="1" dirty="0" smtClean="0">
                <a:latin typeface="Times New Roman" panose="02020603050405020304" pitchFamily="18" charset="0"/>
                <a:cs typeface="Times New Roman" panose="02020603050405020304" pitchFamily="18" charset="0"/>
                <a:hlinkClick r:id="rId10" tooltip="Jump up"/>
              </a:rPr>
              <a:t>18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11"/>
              </a:rPr>
              <a:t>"Norwegian national, partner nabbed; 4 rescued from cybersex den"</a:t>
            </a:r>
            <a:r>
              <a:rPr lang="en-US" sz="1200" i="1" dirty="0">
                <a:latin typeface="Times New Roman" panose="02020603050405020304" pitchFamily="18" charset="0"/>
                <a:cs typeface="Times New Roman" panose="02020603050405020304" pitchFamily="18" charset="0"/>
              </a:rPr>
              <a:t>. Manila Bulletin. 1 May 2020.</a:t>
            </a:r>
            <a:endParaRPr lang="en-US" sz="1200" dirty="0">
              <a:latin typeface="Times New Roman" panose="02020603050405020304" pitchFamily="18" charset="0"/>
              <a:cs typeface="Times New Roman" panose="02020603050405020304" pitchFamily="18" charset="0"/>
            </a:endParaRPr>
          </a:p>
          <a:p>
            <a:pPr marL="457200" lvl="1" indent="0" algn="just">
              <a:buNone/>
            </a:pPr>
            <a:r>
              <a:rPr lang="en-US" sz="1200" b="1" dirty="0" smtClean="0">
                <a:latin typeface="Times New Roman" panose="02020603050405020304" pitchFamily="18" charset="0"/>
                <a:cs typeface="Times New Roman" panose="02020603050405020304" pitchFamily="18" charset="0"/>
                <a:hlinkClick r:id="rId12" tooltip="Jump up"/>
              </a:rPr>
              <a:t>19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3"/>
              </a:rPr>
              <a:t>"Cybersex Trafficking"</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IJM</a:t>
            </a:r>
            <a:r>
              <a:rPr lang="en-US" sz="1200" i="1" dirty="0">
                <a:latin typeface="Times New Roman" panose="02020603050405020304" pitchFamily="18" charset="0"/>
                <a:cs typeface="Times New Roman" panose="02020603050405020304" pitchFamily="18" charset="0"/>
              </a:rPr>
              <a:t>. 2020.</a:t>
            </a:r>
            <a:endParaRPr lang="en-US" sz="1200" dirty="0">
              <a:latin typeface="Times New Roman" panose="02020603050405020304" pitchFamily="18" charset="0"/>
              <a:cs typeface="Times New Roman" panose="02020603050405020304" pitchFamily="18" charset="0"/>
            </a:endParaRPr>
          </a:p>
          <a:p>
            <a:pPr marL="457200" lvl="1" indent="0">
              <a:buNone/>
            </a:pPr>
            <a:endParaRPr lang="en-US" sz="1200" dirty="0" smtClean="0">
              <a:latin typeface="Times New Roman" panose="02020603050405020304" pitchFamily="18" charset="0"/>
              <a:cs typeface="Times New Roman" panose="02020603050405020304" pitchFamily="18" charset="0"/>
            </a:endParaRPr>
          </a:p>
          <a:p>
            <a:pPr marL="457200" lvl="1" indent="0">
              <a:buNone/>
            </a:pPr>
            <a:r>
              <a:rPr lang="en-US" sz="1200" dirty="0" smtClean="0">
                <a:latin typeface="Times New Roman" panose="02020603050405020304" pitchFamily="18" charset="0"/>
                <a:cs typeface="Times New Roman" panose="02020603050405020304" pitchFamily="18" charset="0"/>
              </a:rPr>
              <a:t>20	</a:t>
            </a:r>
            <a:r>
              <a:rPr lang="en-US" sz="1200" i="1" dirty="0" smtClean="0">
                <a:latin typeface="Times New Roman" panose="02020603050405020304" pitchFamily="18" charset="0"/>
                <a:cs typeface="Times New Roman" panose="02020603050405020304" pitchFamily="18" charset="0"/>
                <a:hlinkClick r:id="rId13"/>
              </a:rPr>
              <a:t>"Cheap tech and widespread internet access fuel rise in cybersex trafficking"</a:t>
            </a:r>
            <a:r>
              <a:rPr lang="en-US" sz="1200" i="1" dirty="0" smtClean="0">
                <a:latin typeface="Times New Roman" panose="02020603050405020304" pitchFamily="18" charset="0"/>
                <a:cs typeface="Times New Roman" panose="02020603050405020304" pitchFamily="18" charset="0"/>
              </a:rPr>
              <a:t>. NBC News. 30 June 2018.</a:t>
            </a:r>
            <a:endParaRPr lang="en-US" sz="1200" dirty="0" smtClean="0">
              <a:latin typeface="Times New Roman" panose="02020603050405020304" pitchFamily="18" charset="0"/>
              <a:cs typeface="Times New Roman" panose="02020603050405020304" pitchFamily="18" charset="0"/>
            </a:endParaRPr>
          </a:p>
          <a:p>
            <a:pPr marL="457200" lvl="1" indent="0">
              <a:buNone/>
            </a:pPr>
            <a:r>
              <a:rPr lang="en-US" sz="1200" b="1" dirty="0" smtClean="0">
                <a:latin typeface="Times New Roman" panose="02020603050405020304" pitchFamily="18" charset="0"/>
                <a:cs typeface="Times New Roman" panose="02020603050405020304" pitchFamily="18" charset="0"/>
              </a:rPr>
              <a:t>21	</a:t>
            </a:r>
            <a:r>
              <a:rPr lang="en-US" sz="1200" dirty="0" smtClean="0">
                <a:latin typeface="Times New Roman" panose="02020603050405020304" pitchFamily="18" charset="0"/>
                <a:cs typeface="Times New Roman" panose="02020603050405020304" pitchFamily="18" charset="0"/>
              </a:rPr>
              <a:t> </a:t>
            </a:r>
            <a:r>
              <a:rPr lang="en-US" sz="1200" i="1" dirty="0" smtClean="0">
                <a:latin typeface="Times New Roman" panose="02020603050405020304" pitchFamily="18" charset="0"/>
                <a:cs typeface="Times New Roman" panose="02020603050405020304" pitchFamily="18" charset="0"/>
                <a:hlinkClick r:id="rId14"/>
              </a:rPr>
              <a:t>"Senate to probe rise in child cybersex trafficking"</a:t>
            </a:r>
            <a:r>
              <a:rPr lang="en-US" sz="1200" i="1" dirty="0" smtClean="0">
                <a:latin typeface="Times New Roman" panose="02020603050405020304" pitchFamily="18" charset="0"/>
                <a:cs typeface="Times New Roman" panose="02020603050405020304" pitchFamily="18" charset="0"/>
              </a:rPr>
              <a:t>. The Philippine Star. 11 November 2019.</a:t>
            </a:r>
            <a:endParaRPr lang="en-US" sz="1200" dirty="0" smtClean="0">
              <a:latin typeface="Times New Roman" panose="02020603050405020304" pitchFamily="18" charset="0"/>
              <a:cs typeface="Times New Roman" panose="02020603050405020304" pitchFamily="18" charset="0"/>
            </a:endParaRPr>
          </a:p>
          <a:p>
            <a:pPr marL="457200" lvl="1" indent="0">
              <a:buNone/>
            </a:pPr>
            <a:r>
              <a:rPr lang="en-US" sz="1200" b="1" dirty="0" smtClean="0">
                <a:latin typeface="Times New Roman" panose="02020603050405020304" pitchFamily="18" charset="0"/>
                <a:cs typeface="Times New Roman" panose="02020603050405020304" pitchFamily="18" charset="0"/>
              </a:rPr>
              <a:t>22</a:t>
            </a:r>
            <a:r>
              <a:rPr lang="en-US" sz="1200" dirty="0" smtClean="0">
                <a:latin typeface="Times New Roman" panose="02020603050405020304" pitchFamily="18" charset="0"/>
                <a:cs typeface="Times New Roman" panose="02020603050405020304" pitchFamily="18" charset="0"/>
              </a:rPr>
              <a:t> 	</a:t>
            </a:r>
            <a:r>
              <a:rPr lang="en-US" sz="1200" i="1" dirty="0" smtClean="0">
                <a:latin typeface="Times New Roman" panose="02020603050405020304" pitchFamily="18" charset="0"/>
                <a:cs typeface="Times New Roman" panose="02020603050405020304" pitchFamily="18" charset="0"/>
                <a:hlinkClick r:id="rId13"/>
              </a:rPr>
              <a:t>"Cheap tech and widespread internet access fuel rise in cybersex trafficking"</a:t>
            </a:r>
            <a:r>
              <a:rPr lang="en-US" sz="1200" i="1" dirty="0" smtClean="0">
                <a:latin typeface="Times New Roman" panose="02020603050405020304" pitchFamily="18" charset="0"/>
                <a:cs typeface="Times New Roman" panose="02020603050405020304" pitchFamily="18" charset="0"/>
              </a:rPr>
              <a:t>. NBC News. 30 June 2018.</a:t>
            </a:r>
            <a:endParaRPr lang="en-US" sz="1200" dirty="0" smtClean="0">
              <a:latin typeface="Times New Roman" panose="02020603050405020304" pitchFamily="18" charset="0"/>
              <a:cs typeface="Times New Roman" panose="02020603050405020304" pitchFamily="18" charset="0"/>
            </a:endParaRPr>
          </a:p>
          <a:p>
            <a:pPr marL="457200" lvl="1" indent="0">
              <a:buNone/>
            </a:pPr>
            <a:r>
              <a:rPr lang="en-US" sz="1200" b="1" dirty="0" smtClean="0">
                <a:latin typeface="Times New Roman" panose="02020603050405020304" pitchFamily="18" charset="0"/>
                <a:cs typeface="Times New Roman" panose="02020603050405020304" pitchFamily="18" charset="0"/>
              </a:rPr>
              <a:t>23</a:t>
            </a:r>
            <a:r>
              <a:rPr lang="en-US" sz="1200" dirty="0" smtClean="0">
                <a:latin typeface="Times New Roman" panose="02020603050405020304" pitchFamily="18" charset="0"/>
                <a:cs typeface="Times New Roman" panose="02020603050405020304" pitchFamily="18" charset="0"/>
              </a:rPr>
              <a:t> 	</a:t>
            </a:r>
            <a:r>
              <a:rPr lang="en-US" sz="1200" i="1" dirty="0" smtClean="0">
                <a:latin typeface="Times New Roman" panose="02020603050405020304" pitchFamily="18" charset="0"/>
                <a:cs typeface="Times New Roman" panose="02020603050405020304" pitchFamily="18" charset="0"/>
                <a:hlinkClick r:id="rId15"/>
              </a:rPr>
              <a:t>"Global taskforce tackles cybersex child trafficking in the Philippines"</a:t>
            </a:r>
            <a:r>
              <a:rPr lang="en-US" sz="1200" i="1" dirty="0" smtClean="0">
                <a:latin typeface="Times New Roman" panose="02020603050405020304" pitchFamily="18" charset="0"/>
                <a:cs typeface="Times New Roman" panose="02020603050405020304" pitchFamily="18" charset="0"/>
              </a:rPr>
              <a:t>. Reuters. 15 April 2019.</a:t>
            </a:r>
            <a:endParaRPr lang="en-US" sz="1200" dirty="0" smtClean="0">
              <a:latin typeface="Times New Roman" panose="02020603050405020304" pitchFamily="18" charset="0"/>
              <a:cs typeface="Times New Roman" panose="02020603050405020304" pitchFamily="18" charset="0"/>
            </a:endParaRPr>
          </a:p>
          <a:p>
            <a:pPr marL="457200" lvl="1" indent="0">
              <a:buNone/>
            </a:pPr>
            <a:r>
              <a:rPr lang="en-US" sz="1200" b="1" dirty="0" smtClean="0">
                <a:latin typeface="Times New Roman" panose="02020603050405020304" pitchFamily="18" charset="0"/>
                <a:cs typeface="Times New Roman" panose="02020603050405020304" pitchFamily="18" charset="0"/>
              </a:rPr>
              <a:t>24</a:t>
            </a:r>
            <a:r>
              <a:rPr lang="en-US" sz="1200" dirty="0" smtClean="0">
                <a:latin typeface="Times New Roman" panose="02020603050405020304" pitchFamily="18" charset="0"/>
                <a:cs typeface="Times New Roman" panose="02020603050405020304" pitchFamily="18" charset="0"/>
              </a:rPr>
              <a:t> 	</a:t>
            </a:r>
            <a:r>
              <a:rPr lang="en-US" sz="1200" i="1" dirty="0" smtClean="0">
                <a:latin typeface="Times New Roman" panose="02020603050405020304" pitchFamily="18" charset="0"/>
                <a:cs typeface="Times New Roman" panose="02020603050405020304" pitchFamily="18" charset="0"/>
                <a:hlinkClick r:id="rId16"/>
              </a:rPr>
              <a:t>"Webcam slavery: tech turns Filipino families into cybersex child traffickers"</a:t>
            </a:r>
            <a:r>
              <a:rPr lang="en-US" sz="1200" i="1" dirty="0" smtClean="0">
                <a:latin typeface="Times New Roman" panose="02020603050405020304" pitchFamily="18" charset="0"/>
                <a:cs typeface="Times New Roman" panose="02020603050405020304" pitchFamily="18" charset="0"/>
              </a:rPr>
              <a:t>. Reuters. 17 June 2018.</a:t>
            </a:r>
            <a:endParaRPr lang="en-US" sz="1200" dirty="0" smtClean="0">
              <a:latin typeface="Times New Roman" panose="02020603050405020304" pitchFamily="18" charset="0"/>
              <a:cs typeface="Times New Roman" panose="02020603050405020304" pitchFamily="18" charset="0"/>
            </a:endParaRPr>
          </a:p>
          <a:p>
            <a:pPr marL="457200" lvl="1" indent="0">
              <a:buNone/>
            </a:pPr>
            <a:r>
              <a:rPr lang="en-US" sz="1200" b="1" dirty="0" smtClean="0">
                <a:latin typeface="Times New Roman" panose="02020603050405020304" pitchFamily="18" charset="0"/>
                <a:cs typeface="Times New Roman" panose="02020603050405020304" pitchFamily="18" charset="0"/>
              </a:rPr>
              <a:t>25</a:t>
            </a:r>
            <a:r>
              <a:rPr lang="en-US" sz="1200" dirty="0" smtClean="0">
                <a:latin typeface="Times New Roman" panose="02020603050405020304" pitchFamily="18" charset="0"/>
                <a:cs typeface="Times New Roman" panose="02020603050405020304" pitchFamily="18" charset="0"/>
              </a:rPr>
              <a:t> 	</a:t>
            </a:r>
            <a:r>
              <a:rPr lang="en-US" sz="1200" i="1" dirty="0" smtClean="0">
                <a:latin typeface="Times New Roman" panose="02020603050405020304" pitchFamily="18" charset="0"/>
                <a:cs typeface="Times New Roman" panose="02020603050405020304" pitchFamily="18" charset="0"/>
                <a:hlinkClick r:id="rId17"/>
              </a:rPr>
              <a:t>"How the internet fuels sexual exploitation and forced </a:t>
            </a:r>
            <a:r>
              <a:rPr lang="en-US" sz="1200" i="1" dirty="0" err="1" smtClean="0">
                <a:latin typeface="Times New Roman" panose="02020603050405020304" pitchFamily="18" charset="0"/>
                <a:cs typeface="Times New Roman" panose="02020603050405020304" pitchFamily="18" charset="0"/>
                <a:hlinkClick r:id="rId17"/>
              </a:rPr>
              <a:t>labour</a:t>
            </a:r>
            <a:r>
              <a:rPr lang="en-US" sz="1200" i="1" dirty="0" smtClean="0">
                <a:latin typeface="Times New Roman" panose="02020603050405020304" pitchFamily="18" charset="0"/>
                <a:cs typeface="Times New Roman" panose="02020603050405020304" pitchFamily="18" charset="0"/>
                <a:hlinkClick r:id="rId17"/>
              </a:rPr>
              <a:t> in Asia"</a:t>
            </a:r>
            <a:r>
              <a:rPr lang="en-US" sz="1200" i="1" dirty="0" smtClean="0">
                <a:latin typeface="Times New Roman" panose="02020603050405020304" pitchFamily="18" charset="0"/>
                <a:cs typeface="Times New Roman" panose="02020603050405020304" pitchFamily="18" charset="0"/>
              </a:rPr>
              <a:t>. South China Morning Post. 2 May 2019.</a:t>
            </a:r>
            <a:endParaRPr lang="en-US" sz="1200" dirty="0" smtClean="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2323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75009"/>
            <a:ext cx="8596668" cy="4766354"/>
          </a:xfrm>
        </p:spPr>
        <p:txBody>
          <a:bodyPr>
            <a:normAutofit fontScale="92500" lnSpcReduction="10000"/>
          </a:bodyPr>
          <a:lstStyle/>
          <a:p>
            <a:pPr marL="457200" lvl="1" indent="0">
              <a:buNone/>
            </a:pPr>
            <a:r>
              <a:rPr lang="en-US" sz="1200" b="1" dirty="0">
                <a:latin typeface="Times New Roman" panose="02020603050405020304" pitchFamily="18" charset="0"/>
                <a:cs typeface="Times New Roman" panose="02020603050405020304" pitchFamily="18" charset="0"/>
              </a:rPr>
              <a:t>26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2"/>
              </a:rPr>
              <a:t>"1st Session, 42nd Parliament, Volume 150, Issue 194"</a:t>
            </a:r>
            <a:r>
              <a:rPr lang="en-US" sz="1200" i="1" dirty="0">
                <a:latin typeface="Times New Roman" panose="02020603050405020304" pitchFamily="18" charset="0"/>
                <a:cs typeface="Times New Roman" panose="02020603050405020304" pitchFamily="18" charset="0"/>
              </a:rPr>
              <a:t>. Senate of Canada. 18 April 2018.</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27</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3"/>
              </a:rPr>
              <a:t>"Cybersex trafficking spreads across Southeast Asia, fuelled by internet boom. And the law lags behind"</a:t>
            </a:r>
            <a:r>
              <a:rPr lang="en-US" sz="1200" i="1" dirty="0">
                <a:latin typeface="Times New Roman" panose="02020603050405020304" pitchFamily="18" charset="0"/>
                <a:cs typeface="Times New Roman" panose="02020603050405020304" pitchFamily="18" charset="0"/>
              </a:rPr>
              <a:t>. South China Morning Post. </a:t>
            </a:r>
            <a:r>
              <a:rPr lang="en-US" sz="1200" i="1" dirty="0" smtClean="0">
                <a:latin typeface="Times New Roman" panose="02020603050405020304" pitchFamily="18" charset="0"/>
                <a:cs typeface="Times New Roman" panose="02020603050405020304" pitchFamily="18" charset="0"/>
              </a:rPr>
              <a:t>	11 </a:t>
            </a:r>
            <a:r>
              <a:rPr lang="en-US" sz="1200" i="1" dirty="0">
                <a:latin typeface="Times New Roman" panose="02020603050405020304" pitchFamily="18" charset="0"/>
                <a:cs typeface="Times New Roman" panose="02020603050405020304" pitchFamily="18" charset="0"/>
              </a:rPr>
              <a:t>September 2019.</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28</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4"/>
              </a:rPr>
              <a:t>“	What is 'Nth Room' case and why it matters"</a:t>
            </a:r>
            <a:r>
              <a:rPr lang="en-US" sz="1200" i="1" dirty="0">
                <a:latin typeface="Times New Roman" panose="02020603050405020304" pitchFamily="18" charset="0"/>
                <a:cs typeface="Times New Roman" panose="02020603050405020304" pitchFamily="18" charset="0"/>
              </a:rPr>
              <a:t>. Korea Herald. 24 April 2020.</a:t>
            </a:r>
            <a:endParaRPr lang="en-US" sz="1200" b="1" dirty="0">
              <a:latin typeface="Times New Roman" panose="02020603050405020304" pitchFamily="18" charset="0"/>
              <a:cs typeface="Times New Roman" panose="02020603050405020304" pitchFamily="18" charset="0"/>
            </a:endParaRPr>
          </a:p>
          <a:p>
            <a:pPr marL="457200" lvl="1" indent="0">
              <a:buNone/>
            </a:pPr>
            <a:r>
              <a:rPr lang="en-US" sz="1200" dirty="0">
                <a:latin typeface="Times New Roman" panose="02020603050405020304" pitchFamily="18" charset="0"/>
                <a:cs typeface="Times New Roman" panose="02020603050405020304" pitchFamily="18" charset="0"/>
              </a:rPr>
              <a:t>29 	 </a:t>
            </a:r>
            <a:r>
              <a:rPr lang="en-US" sz="1200" i="1" dirty="0">
                <a:latin typeface="Times New Roman" panose="02020603050405020304" pitchFamily="18" charset="0"/>
                <a:cs typeface="Times New Roman" panose="02020603050405020304" pitchFamily="18" charset="0"/>
              </a:rPr>
              <a:t>Dennis Murphy (February 2010). </a:t>
            </a:r>
            <a:r>
              <a:rPr lang="en-US" sz="1200" i="1" dirty="0">
                <a:latin typeface="Times New Roman" panose="02020603050405020304" pitchFamily="18" charset="0"/>
                <a:cs typeface="Times New Roman" panose="02020603050405020304" pitchFamily="18" charset="0"/>
                <a:hlinkClick r:id="rId5"/>
              </a:rPr>
              <a:t>"War is War? The utility of cyberspace operations in the contemporary operational </a:t>
            </a:r>
            <a:r>
              <a:rPr lang="en-US" sz="1200" i="1" dirty="0" smtClean="0">
                <a:latin typeface="Times New Roman" panose="02020603050405020304" pitchFamily="18" charset="0"/>
                <a:cs typeface="Times New Roman" panose="02020603050405020304" pitchFamily="18" charset="0"/>
                <a:hlinkClick r:id="rId5"/>
              </a:rPr>
              <a:t>	environment</a:t>
            </a:r>
            <a:r>
              <a:rPr lang="en-US" sz="1200" i="1" dirty="0">
                <a:latin typeface="Times New Roman" panose="02020603050405020304" pitchFamily="18" charset="0"/>
                <a:cs typeface="Times New Roman" panose="02020603050405020304" pitchFamily="18" charset="0"/>
                <a:hlinkClick r:id="rId5"/>
              </a:rPr>
              <a:t>"</a:t>
            </a:r>
            <a:r>
              <a:rPr lang="en-US" sz="1200" i="1" dirty="0">
                <a:latin typeface="Times New Roman" panose="02020603050405020304" pitchFamily="18" charset="0"/>
                <a:cs typeface="Times New Roman" panose="02020603050405020304" pitchFamily="18" charset="0"/>
              </a:rPr>
              <a:t> (PDF). Center for 	Strategic Leadership. Archived from </a:t>
            </a:r>
            <a:r>
              <a:rPr lang="en-US" sz="1200" i="1" dirty="0">
                <a:latin typeface="Times New Roman" panose="02020603050405020304" pitchFamily="18" charset="0"/>
                <a:cs typeface="Times New Roman" panose="02020603050405020304" pitchFamily="18" charset="0"/>
                <a:hlinkClick r:id="rId6"/>
              </a:rPr>
              <a:t>the original</a:t>
            </a:r>
            <a:r>
              <a:rPr lang="en-US" sz="1200" i="1" dirty="0">
                <a:latin typeface="Times New Roman" panose="02020603050405020304" pitchFamily="18" charset="0"/>
                <a:cs typeface="Times New Roman" panose="02020603050405020304" pitchFamily="18" charset="0"/>
              </a:rPr>
              <a:t> (PDF) on 20 March 2012.</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30</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7"/>
              </a:rPr>
              <a:t>"Cybercrime definition"</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www.crime-research.org</a:t>
            </a:r>
            <a:r>
              <a:rPr lang="en-US" sz="1200" i="1" dirty="0">
                <a:latin typeface="Times New Roman" panose="02020603050405020304" pitchFamily="18" charset="0"/>
                <a:cs typeface="Times New Roman" panose="02020603050405020304" pitchFamily="18" charset="0"/>
              </a:rPr>
              <a:t>. Retrieved 3 August 2019.</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31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8"/>
              </a:rPr>
              <a:t>"Save browsing"</a:t>
            </a:r>
            <a:r>
              <a:rPr lang="en-US" sz="1200" i="1" dirty="0">
                <a:latin typeface="Times New Roman" panose="02020603050405020304" pitchFamily="18" charset="0"/>
                <a:cs typeface="Times New Roman" panose="02020603050405020304" pitchFamily="18" charset="0"/>
              </a:rPr>
              <a:t>. google.</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32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9"/>
              </a:rPr>
              <a:t>"Federal </a:t>
            </a:r>
            <a:r>
              <a:rPr lang="en-US" sz="1200" i="1" dirty="0" err="1">
                <a:latin typeface="Times New Roman" panose="02020603050405020304" pitchFamily="18" charset="0"/>
                <a:cs typeface="Times New Roman" panose="02020603050405020304" pitchFamily="18" charset="0"/>
                <a:hlinkClick r:id="rId9"/>
              </a:rPr>
              <a:t>CyberStalking</a:t>
            </a:r>
            <a:r>
              <a:rPr lang="en-US" sz="1200" i="1" dirty="0">
                <a:latin typeface="Times New Roman" panose="02020603050405020304" pitchFamily="18" charset="0"/>
                <a:cs typeface="Times New Roman" panose="02020603050405020304" pitchFamily="18" charset="0"/>
                <a:hlinkClick r:id="rId9"/>
              </a:rPr>
              <a:t> Bill Info"</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www.haltabuse.org</a:t>
            </a:r>
            <a:r>
              <a:rPr lang="en-US" sz="1200" i="1" dirty="0">
                <a:latin typeface="Times New Roman" panose="02020603050405020304" pitchFamily="18" charset="0"/>
                <a:cs typeface="Times New Roman" panose="02020603050405020304" pitchFamily="18" charset="0"/>
              </a:rPr>
              <a:t>. Retrieved 4 December 2019.</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33</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10"/>
              </a:rPr>
              <a:t>"China has more internet users than any other country, according to Mary </a:t>
            </a:r>
            <a:r>
              <a:rPr lang="en-US" sz="1200" i="1" dirty="0" err="1">
                <a:latin typeface="Times New Roman" panose="02020603050405020304" pitchFamily="18" charset="0"/>
                <a:cs typeface="Times New Roman" panose="02020603050405020304" pitchFamily="18" charset="0"/>
                <a:hlinkClick r:id="rId10"/>
              </a:rPr>
              <a:t>Meeker's</a:t>
            </a:r>
            <a:r>
              <a:rPr lang="en-US" sz="1200" i="1" dirty="0">
                <a:latin typeface="Times New Roman" panose="02020603050405020304" pitchFamily="18" charset="0"/>
                <a:cs typeface="Times New Roman" panose="02020603050405020304" pitchFamily="18" charset="0"/>
                <a:hlinkClick r:id="rId10"/>
              </a:rPr>
              <a:t> Internet Trends Report"</a:t>
            </a:r>
            <a:r>
              <a:rPr lang="en-US" sz="1200" i="1" dirty="0">
                <a:latin typeface="Times New Roman" panose="02020603050405020304" pitchFamily="18" charset="0"/>
                <a:cs typeface="Times New Roman" panose="02020603050405020304" pitchFamily="18" charset="0"/>
              </a:rPr>
              <a:t>. World Economic </a:t>
            </a:r>
            <a:r>
              <a:rPr lang="en-US" sz="1200" i="1" dirty="0" smtClean="0">
                <a:latin typeface="Times New Roman" panose="02020603050405020304" pitchFamily="18" charset="0"/>
                <a:cs typeface="Times New Roman" panose="02020603050405020304" pitchFamily="18" charset="0"/>
              </a:rPr>
              <a:t>	Forum</a:t>
            </a:r>
            <a:r>
              <a:rPr lang="en-US" sz="1200" i="1" dirty="0">
                <a:latin typeface="Times New Roman" panose="02020603050405020304" pitchFamily="18" charset="0"/>
                <a:cs typeface="Times New Roman" panose="02020603050405020304" pitchFamily="18" charset="0"/>
              </a:rPr>
              <a:t>. Retrieved 4 	December 2019.</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i="1" dirty="0">
                <a:latin typeface="Times New Roman" panose="02020603050405020304" pitchFamily="18" charset="0"/>
                <a:cs typeface="Times New Roman" panose="02020603050405020304" pitchFamily="18" charset="0"/>
              </a:rPr>
              <a:t>34 	Solutions, Madison Web. </a:t>
            </a:r>
            <a:r>
              <a:rPr lang="en-US" sz="1200" i="1" dirty="0">
                <a:latin typeface="Times New Roman" panose="02020603050405020304" pitchFamily="18" charset="0"/>
                <a:cs typeface="Times New Roman" panose="02020603050405020304" pitchFamily="18" charset="0"/>
                <a:hlinkClick r:id="rId11"/>
              </a:rPr>
              <a:t>"Chinese Authorities Address Online Bullying – </a:t>
            </a:r>
            <a:r>
              <a:rPr lang="en-US" sz="1200" i="1" dirty="0" err="1">
                <a:latin typeface="Times New Roman" panose="02020603050405020304" pitchFamily="18" charset="0"/>
                <a:cs typeface="Times New Roman" panose="02020603050405020304" pitchFamily="18" charset="0"/>
                <a:hlinkClick r:id="rId11"/>
              </a:rPr>
              <a:t>Cybersmile</a:t>
            </a:r>
            <a:r>
              <a:rPr lang="en-US" sz="1200" i="1" dirty="0">
                <a:latin typeface="Times New Roman" panose="02020603050405020304" pitchFamily="18" charset="0"/>
                <a:cs typeface="Times New Roman" panose="02020603050405020304" pitchFamily="18" charset="0"/>
                <a:hlinkClick r:id="rId11"/>
              </a:rPr>
              <a:t>"</a:t>
            </a:r>
            <a:r>
              <a:rPr lang="en-US" sz="1200" i="1" dirty="0">
                <a:latin typeface="Times New Roman" panose="02020603050405020304" pitchFamily="18" charset="0"/>
                <a:cs typeface="Times New Roman" panose="02020603050405020304" pitchFamily="18" charset="0"/>
              </a:rPr>
              <a:t>. Retrieved 2 November 2019.</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35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Solutions, Madison Web. </a:t>
            </a:r>
            <a:r>
              <a:rPr lang="en-US" sz="1200" i="1" dirty="0">
                <a:latin typeface="Times New Roman" panose="02020603050405020304" pitchFamily="18" charset="0"/>
                <a:cs typeface="Times New Roman" panose="02020603050405020304" pitchFamily="18" charset="0"/>
                <a:hlinkClick r:id="rId12"/>
              </a:rPr>
              <a:t>"Legal Perspective – </a:t>
            </a:r>
            <a:r>
              <a:rPr lang="en-US" sz="1200" i="1" dirty="0" err="1">
                <a:latin typeface="Times New Roman" panose="02020603050405020304" pitchFamily="18" charset="0"/>
                <a:cs typeface="Times New Roman" panose="02020603050405020304" pitchFamily="18" charset="0"/>
                <a:hlinkClick r:id="rId12"/>
              </a:rPr>
              <a:t>Cybersmile</a:t>
            </a:r>
            <a:r>
              <a:rPr lang="en-US" sz="1200" i="1" dirty="0">
                <a:latin typeface="Times New Roman" panose="02020603050405020304" pitchFamily="18" charset="0"/>
                <a:cs typeface="Times New Roman" panose="02020603050405020304" pitchFamily="18" charset="0"/>
                <a:hlinkClick r:id="rId12"/>
              </a:rPr>
              <a:t>"</a:t>
            </a:r>
            <a:r>
              <a:rPr lang="en-US" sz="1200" i="1" dirty="0">
                <a:latin typeface="Times New Roman" panose="02020603050405020304" pitchFamily="18" charset="0"/>
                <a:cs typeface="Times New Roman" panose="02020603050405020304" pitchFamily="18" charset="0"/>
              </a:rPr>
              <a:t>. Retrieved 2 </a:t>
            </a:r>
            <a:r>
              <a:rPr lang="en-US" sz="1200" i="1" dirty="0" err="1">
                <a:latin typeface="Times New Roman" panose="02020603050405020304" pitchFamily="18" charset="0"/>
                <a:cs typeface="Times New Roman" panose="02020603050405020304" pitchFamily="18" charset="0"/>
              </a:rPr>
              <a:t>November2019</a:t>
            </a:r>
            <a:r>
              <a:rPr lang="en-US" sz="1200" i="1" dirty="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36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Participation, Expert. </a:t>
            </a:r>
            <a:r>
              <a:rPr lang="en-US" sz="1200" i="1" dirty="0">
                <a:latin typeface="Times New Roman" panose="02020603050405020304" pitchFamily="18" charset="0"/>
                <a:cs typeface="Times New Roman" panose="02020603050405020304" pitchFamily="18" charset="0"/>
                <a:hlinkClick r:id="rId13"/>
              </a:rPr>
              <a:t>"Malicious Communications Act 1988"</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www.legislation.gov.uk</a:t>
            </a:r>
            <a:r>
              <a:rPr lang="en-US" sz="1200" i="1" dirty="0">
                <a:latin typeface="Times New Roman" panose="02020603050405020304" pitchFamily="18" charset="0"/>
                <a:cs typeface="Times New Roman" panose="02020603050405020304" pitchFamily="18" charset="0"/>
              </a:rPr>
              <a:t>. Retrieved 2 November 2019.</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37 	</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AG. </a:t>
            </a:r>
            <a:r>
              <a:rPr lang="en-US" sz="1200" i="1" dirty="0">
                <a:latin typeface="Times New Roman" panose="02020603050405020304" pitchFamily="18" charset="0"/>
                <a:cs typeface="Times New Roman" panose="02020603050405020304" pitchFamily="18" charset="0"/>
                <a:hlinkClick r:id="rId14"/>
              </a:rPr>
              <a:t>"Criminal Code Act 1995"</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www.legislation.gov.au</a:t>
            </a:r>
            <a:r>
              <a:rPr lang="en-US" sz="1200" i="1" dirty="0">
                <a:latin typeface="Times New Roman" panose="02020603050405020304" pitchFamily="18" charset="0"/>
                <a:cs typeface="Times New Roman" panose="02020603050405020304" pitchFamily="18" charset="0"/>
              </a:rPr>
              <a:t>. Retrieved 2 November 2019.</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38</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15"/>
              </a:rPr>
              <a:t>“	We talked to the opportunist imitator behind Silk Road 3.0"</a:t>
            </a:r>
            <a:r>
              <a:rPr lang="en-US" sz="1200" i="1" dirty="0">
                <a:latin typeface="Times New Roman" panose="02020603050405020304" pitchFamily="18" charset="0"/>
                <a:cs typeface="Times New Roman" panose="02020603050405020304" pitchFamily="18" charset="0"/>
              </a:rPr>
              <a:t>. 7 November 2014. Retrieved 4 October 2016.</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39</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Arora, </a:t>
            </a:r>
            <a:r>
              <a:rPr lang="en-US" sz="1200" i="1" dirty="0" err="1">
                <a:latin typeface="Times New Roman" panose="02020603050405020304" pitchFamily="18" charset="0"/>
                <a:cs typeface="Times New Roman" panose="02020603050405020304" pitchFamily="18" charset="0"/>
              </a:rPr>
              <a:t>Beenu</a:t>
            </a:r>
            <a:r>
              <a:rPr lang="en-US" sz="1200" i="1"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16"/>
              </a:rPr>
              <a:t>"Council Post: Five Key Reasons Dark Web Markets Are Booming"</a:t>
            </a:r>
            <a:r>
              <a:rPr lang="en-US" sz="1200" i="1" dirty="0">
                <a:latin typeface="Times New Roman" panose="02020603050405020304" pitchFamily="18" charset="0"/>
                <a:cs typeface="Times New Roman" panose="02020603050405020304" pitchFamily="18" charset="0"/>
              </a:rPr>
              <a:t>. Forbes. Retrieved 23 June 2020.</a:t>
            </a:r>
            <a:endParaRPr lang="en-US" sz="1200" dirty="0">
              <a:latin typeface="Times New Roman" panose="02020603050405020304" pitchFamily="18" charset="0"/>
              <a:cs typeface="Times New Roman" panose="02020603050405020304" pitchFamily="18" charset="0"/>
            </a:endParaRPr>
          </a:p>
          <a:p>
            <a:pPr marL="457200" lvl="1" indent="0">
              <a:buNone/>
            </a:pPr>
            <a:r>
              <a:rPr lang="en-US" sz="1200" b="1" dirty="0">
                <a:latin typeface="Times New Roman" panose="02020603050405020304" pitchFamily="18" charset="0"/>
                <a:cs typeface="Times New Roman" panose="02020603050405020304" pitchFamily="18" charset="0"/>
              </a:rPr>
              <a:t>40</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hlinkClick r:id="rId17"/>
              </a:rPr>
              <a:t>“	Guide: What is </a:t>
            </a:r>
            <a:r>
              <a:rPr lang="en-US" sz="1200" i="1" dirty="0" err="1">
                <a:latin typeface="Times New Roman" panose="02020603050405020304" pitchFamily="18" charset="0"/>
                <a:cs typeface="Times New Roman" panose="02020603050405020304" pitchFamily="18" charset="0"/>
                <a:hlinkClick r:id="rId17"/>
              </a:rPr>
              <a:t>Bitcoin</a:t>
            </a:r>
            <a:r>
              <a:rPr lang="en-US" sz="1200" i="1" dirty="0">
                <a:latin typeface="Times New Roman" panose="02020603050405020304" pitchFamily="18" charset="0"/>
                <a:cs typeface="Times New Roman" panose="02020603050405020304" pitchFamily="18" charset="0"/>
                <a:hlinkClick r:id="rId17"/>
              </a:rPr>
              <a:t> and how does </a:t>
            </a:r>
            <a:r>
              <a:rPr lang="en-US" sz="1200" i="1" dirty="0" err="1">
                <a:latin typeface="Times New Roman" panose="02020603050405020304" pitchFamily="18" charset="0"/>
                <a:cs typeface="Times New Roman" panose="02020603050405020304" pitchFamily="18" charset="0"/>
                <a:hlinkClick r:id="rId17"/>
              </a:rPr>
              <a:t>Bitcoin</a:t>
            </a:r>
            <a:r>
              <a:rPr lang="en-US" sz="1200" i="1" dirty="0">
                <a:latin typeface="Times New Roman" panose="02020603050405020304" pitchFamily="18" charset="0"/>
                <a:cs typeface="Times New Roman" panose="02020603050405020304" pitchFamily="18" charset="0"/>
                <a:hlinkClick r:id="rId17"/>
              </a:rPr>
              <a:t> work? - </a:t>
            </a:r>
            <a:r>
              <a:rPr lang="en-US" sz="1200" i="1" dirty="0" err="1">
                <a:latin typeface="Times New Roman" panose="02020603050405020304" pitchFamily="18" charset="0"/>
                <a:cs typeface="Times New Roman" panose="02020603050405020304" pitchFamily="18" charset="0"/>
                <a:hlinkClick r:id="rId17"/>
              </a:rPr>
              <a:t>CBBC</a:t>
            </a:r>
            <a:r>
              <a:rPr lang="en-US" sz="1200" i="1" dirty="0">
                <a:latin typeface="Times New Roman" panose="02020603050405020304" pitchFamily="18" charset="0"/>
                <a:cs typeface="Times New Roman" panose="02020603050405020304" pitchFamily="18" charset="0"/>
                <a:hlinkClick r:id="rId17"/>
              </a:rPr>
              <a:t> </a:t>
            </a:r>
            <a:r>
              <a:rPr lang="en-US" sz="1200" i="1" dirty="0" err="1">
                <a:latin typeface="Times New Roman" panose="02020603050405020304" pitchFamily="18" charset="0"/>
                <a:cs typeface="Times New Roman" panose="02020603050405020304" pitchFamily="18" charset="0"/>
                <a:hlinkClick r:id="rId17"/>
              </a:rPr>
              <a:t>Newsround</a:t>
            </a:r>
            <a:r>
              <a:rPr lang="en-US" sz="1200" i="1" dirty="0">
                <a:latin typeface="Times New Roman" panose="02020603050405020304" pitchFamily="18" charset="0"/>
                <a:cs typeface="Times New Roman" panose="02020603050405020304" pitchFamily="18" charset="0"/>
                <a:hlinkClick r:id="rId17"/>
              </a:rPr>
              <a:t>"</a:t>
            </a:r>
            <a:r>
              <a:rPr lang="en-US" sz="1200" i="1" dirty="0">
                <a:latin typeface="Times New Roman" panose="02020603050405020304" pitchFamily="18" charset="0"/>
                <a:cs typeface="Times New Roman" panose="02020603050405020304" pitchFamily="18" charset="0"/>
              </a:rPr>
              <a:t>. Retrieved 23 June 2020.</a:t>
            </a:r>
            <a:endParaRPr lang="en-US" sz="1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28149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pPr marL="3657600" lvl="8" indent="0">
              <a:buNone/>
            </a:pPr>
            <a:r>
              <a:rPr lang="en-US" sz="4000" dirty="0" smtClean="0">
                <a:latin typeface="Comic Sans MS" panose="030F0702030302020204" pitchFamily="66" charset="0"/>
              </a:rPr>
              <a:t>Thanks </a:t>
            </a:r>
            <a:endParaRPr lang="en-US" sz="4000" dirty="0">
              <a:latin typeface="Comic Sans MS" panose="030F0702030302020204" pitchFamily="66" charset="0"/>
            </a:endParaRPr>
          </a:p>
        </p:txBody>
      </p:sp>
    </p:spTree>
    <p:extLst>
      <p:ext uri="{BB962C8B-B14F-4D97-AF65-F5344CB8AC3E}">
        <p14:creationId xmlns:p14="http://schemas.microsoft.com/office/powerpoint/2010/main" val="149219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6851"/>
          </a:xfrm>
        </p:spPr>
        <p:txBody>
          <a:bodyPr>
            <a:normAutofit/>
          </a:bodyPr>
          <a:lstStyle/>
          <a:p>
            <a:r>
              <a:rPr lang="en-US" sz="3200" dirty="0" smtClean="0">
                <a:latin typeface="Times New Roman" panose="02020603050405020304" pitchFamily="18" charset="0"/>
                <a:cs typeface="Times New Roman" panose="02020603050405020304" pitchFamily="18" charset="0"/>
              </a:rPr>
              <a:t>Introduction</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71976"/>
            <a:ext cx="8808076" cy="5004987"/>
          </a:xfrm>
        </p:spPr>
        <p:txBody>
          <a:bodyPr>
            <a:normAutofit lnSpcReduction="10000"/>
          </a:bodyPr>
          <a:lstStyle/>
          <a:p>
            <a:pPr algn="just"/>
            <a:r>
              <a:rPr lang="en-US" sz="2000" b="1" dirty="0">
                <a:latin typeface="Times New Roman" panose="02020603050405020304" pitchFamily="18" charset="0"/>
                <a:cs typeface="Times New Roman" panose="02020603050405020304" pitchFamily="18" charset="0"/>
              </a:rPr>
              <a:t>Cybercrime</a:t>
            </a:r>
            <a:r>
              <a:rPr lang="en-US" sz="2000" dirty="0">
                <a:latin typeface="Times New Roman" panose="02020603050405020304" pitchFamily="18" charset="0"/>
                <a:cs typeface="Times New Roman" panose="02020603050405020304" pitchFamily="18" charset="0"/>
              </a:rPr>
              <a:t>, or </a:t>
            </a:r>
            <a:r>
              <a:rPr lang="en-US" sz="2000" b="1" dirty="0">
                <a:latin typeface="Times New Roman" panose="02020603050405020304" pitchFamily="18" charset="0"/>
                <a:cs typeface="Times New Roman" panose="02020603050405020304" pitchFamily="18" charset="0"/>
              </a:rPr>
              <a:t>computer-oriented crime</a:t>
            </a:r>
            <a:r>
              <a:rPr lang="en-US" sz="2000" dirty="0">
                <a:latin typeface="Times New Roman" panose="02020603050405020304" pitchFamily="18" charset="0"/>
                <a:cs typeface="Times New Roman" panose="02020603050405020304" pitchFamily="18" charset="0"/>
              </a:rPr>
              <a:t>, is a crime that involves a </a:t>
            </a:r>
            <a:r>
              <a:rPr lang="en-US" sz="2000" u="sng" dirty="0">
                <a:latin typeface="Times New Roman" panose="02020603050405020304" pitchFamily="18" charset="0"/>
                <a:cs typeface="Times New Roman" panose="02020603050405020304" pitchFamily="18" charset="0"/>
                <a:hlinkClick r:id="rId2" tooltip="Computer"/>
              </a:rPr>
              <a:t>computer</a:t>
            </a:r>
            <a:r>
              <a:rPr lang="en-US" sz="2000" dirty="0">
                <a:latin typeface="Times New Roman" panose="02020603050405020304" pitchFamily="18" charset="0"/>
                <a:cs typeface="Times New Roman" panose="02020603050405020304" pitchFamily="18" charset="0"/>
              </a:rPr>
              <a:t> and a </a:t>
            </a:r>
            <a:r>
              <a:rPr lang="en-US" sz="2000" u="sng" dirty="0">
                <a:latin typeface="Times New Roman" panose="02020603050405020304" pitchFamily="18" charset="0"/>
                <a:cs typeface="Times New Roman" panose="02020603050405020304" pitchFamily="18" charset="0"/>
                <a:hlinkClick r:id="rId3" tooltip="Computer network"/>
              </a:rPr>
              <a:t>network</a:t>
            </a:r>
            <a:r>
              <a:rPr lang="en-US" sz="2000" dirty="0">
                <a:latin typeface="Times New Roman" panose="02020603050405020304" pitchFamily="18" charset="0"/>
                <a:cs typeface="Times New Roman" panose="02020603050405020304" pitchFamily="18" charset="0"/>
              </a:rPr>
              <a:t>.</a:t>
            </a:r>
            <a:r>
              <a:rPr lang="en-US" sz="2000" u="sng" baseline="30000" dirty="0">
                <a:latin typeface="Times New Roman" panose="02020603050405020304" pitchFamily="18" charset="0"/>
                <a:cs typeface="Times New Roman" panose="02020603050405020304" pitchFamily="18" charset="0"/>
                <a:hlinkClick r:id="rId4"/>
              </a:rPr>
              <a:t>[1]</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computer may have been used in the commission of a crime, or it may be the target.</a:t>
            </a:r>
            <a:r>
              <a:rPr lang="en-US" sz="2000" u="sng" baseline="30000" dirty="0">
                <a:latin typeface="Times New Roman" panose="02020603050405020304" pitchFamily="18" charset="0"/>
                <a:cs typeface="Times New Roman" panose="02020603050405020304" pitchFamily="18" charset="0"/>
                <a:hlinkClick r:id="rId5"/>
              </a:rPr>
              <a:t>[2</a:t>
            </a:r>
            <a:r>
              <a:rPr lang="en-US" sz="2000" u="sng" baseline="30000" dirty="0" smtClean="0">
                <a:latin typeface="Times New Roman" panose="02020603050405020304" pitchFamily="18" charset="0"/>
                <a:cs typeface="Times New Roman" panose="02020603050405020304" pitchFamily="18" charset="0"/>
                <a:hlinkClick r:id="rId5"/>
              </a:rPr>
              <a:t>]</a:t>
            </a:r>
            <a:endParaRPr lang="en-US" sz="2000" u="sng" baseline="30000" dirty="0" smtClean="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Cybercrime may threaten a person or a nation's security and financial health.</a:t>
            </a:r>
          </a:p>
          <a:p>
            <a:pPr algn="just"/>
            <a:r>
              <a:rPr lang="en-US" sz="2000" dirty="0" err="1" smtClean="0">
                <a:latin typeface="Times New Roman" panose="02020603050405020304" pitchFamily="18" charset="0"/>
                <a:cs typeface="Times New Roman" panose="02020603050405020304" pitchFamily="18" charset="0"/>
              </a:rPr>
              <a:t>Debarati</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Halder</a:t>
            </a:r>
            <a:r>
              <a:rPr lang="en-US" sz="2000" dirty="0">
                <a:latin typeface="Times New Roman" panose="02020603050405020304" pitchFamily="18" charset="0"/>
                <a:cs typeface="Times New Roman" panose="02020603050405020304" pitchFamily="18" charset="0"/>
              </a:rPr>
              <a:t> and </a:t>
            </a:r>
            <a:r>
              <a:rPr lang="en-US" sz="2000" u="sng" dirty="0">
                <a:latin typeface="Times New Roman" panose="02020603050405020304" pitchFamily="18" charset="0"/>
                <a:cs typeface="Times New Roman" panose="02020603050405020304" pitchFamily="18" charset="0"/>
                <a:hlinkClick r:id="rId6" tooltip="Karuppannan Jaishankar"/>
              </a:rPr>
              <a:t>K. </a:t>
            </a:r>
            <a:r>
              <a:rPr lang="en-US" sz="2000" u="sng" dirty="0" err="1">
                <a:latin typeface="Times New Roman" panose="02020603050405020304" pitchFamily="18" charset="0"/>
                <a:cs typeface="Times New Roman" panose="02020603050405020304" pitchFamily="18" charset="0"/>
                <a:hlinkClick r:id="rId6" tooltip="Karuppannan Jaishankar"/>
              </a:rPr>
              <a:t>Jaishankar</a:t>
            </a:r>
            <a:r>
              <a:rPr lang="en-US" sz="2000" dirty="0">
                <a:latin typeface="Times New Roman" panose="02020603050405020304" pitchFamily="18" charset="0"/>
                <a:cs typeface="Times New Roman" panose="02020603050405020304" pitchFamily="18" charset="0"/>
              </a:rPr>
              <a:t> further define cybercrime from the perspective of gender and defined 'cybercrime against women' as "Crimes targeted against women with a motive to intentionally harm the victim psychologically and physically, using modern telecommunication networks such as internet and mobile phones".</a:t>
            </a:r>
            <a:r>
              <a:rPr lang="en-US" sz="2000" u="sng" baseline="30000" dirty="0">
                <a:latin typeface="Times New Roman" panose="02020603050405020304" pitchFamily="18" charset="0"/>
                <a:cs typeface="Times New Roman" panose="02020603050405020304" pitchFamily="18" charset="0"/>
                <a:hlinkClick r:id="rId7"/>
              </a:rPr>
              <a:t>[3</a:t>
            </a:r>
            <a:r>
              <a:rPr lang="en-US" sz="2000" u="sng" baseline="30000" dirty="0" smtClean="0">
                <a:latin typeface="Times New Roman" panose="02020603050405020304" pitchFamily="18" charset="0"/>
                <a:cs typeface="Times New Roman" panose="02020603050405020304" pitchFamily="18" charset="0"/>
                <a:hlinkClick r:id="rId7"/>
              </a:rPr>
              <a:t>]</a:t>
            </a:r>
            <a:endParaRPr lang="en-US" sz="2000" u="sng" baseline="30000" dirty="0" smtClean="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ybercrime </a:t>
            </a:r>
            <a:r>
              <a:rPr lang="en-US" sz="2000" dirty="0">
                <a:latin typeface="Times New Roman" panose="02020603050405020304" pitchFamily="18" charset="0"/>
                <a:cs typeface="Times New Roman" panose="02020603050405020304" pitchFamily="18" charset="0"/>
              </a:rPr>
              <a:t>is crime committed on the Internet, on local networks, or even against isolated computers. It can affect any of your digital devices (including PCs, notebooks, smart TVs, tablets, smartphones, home electronic systems, </a:t>
            </a:r>
            <a:r>
              <a:rPr lang="en-US" sz="2000" dirty="0" err="1">
                <a:latin typeface="Times New Roman" panose="02020603050405020304" pitchFamily="18" charset="0"/>
                <a:cs typeface="Times New Roman" panose="02020603050405020304" pitchFamily="18" charset="0"/>
              </a:rPr>
              <a:t>etc</a:t>
            </a:r>
            <a:r>
              <a:rPr lang="en-US" sz="2000" dirty="0">
                <a:latin typeface="Times New Roman" panose="02020603050405020304" pitchFamily="18" charset="0"/>
                <a:cs typeface="Times New Roman" panose="02020603050405020304" pitchFamily="18" charset="0"/>
              </a:rPr>
              <a:t>). Cybercrime also refers to any activity where crime is committed using any computer system.</a:t>
            </a:r>
          </a:p>
          <a:p>
            <a:pPr algn="just"/>
            <a:endParaRPr lang="en-US" sz="2000" dirty="0"/>
          </a:p>
        </p:txBody>
      </p:sp>
    </p:spTree>
    <p:extLst>
      <p:ext uri="{BB962C8B-B14F-4D97-AF65-F5344CB8AC3E}">
        <p14:creationId xmlns:p14="http://schemas.microsoft.com/office/powerpoint/2010/main" val="3115287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59855"/>
            <a:ext cx="8596668" cy="5281508"/>
          </a:xfrm>
        </p:spPr>
        <p:txBody>
          <a:bodyPr>
            <a:normAutofit/>
          </a:bodyPr>
          <a:lstStyle/>
          <a:p>
            <a:endParaRPr lang="en-US" dirty="0" smtClean="0"/>
          </a:p>
          <a:p>
            <a:pPr algn="just"/>
            <a:r>
              <a:rPr lang="en-US" sz="2000" dirty="0" smtClean="0">
                <a:latin typeface="Times New Roman" panose="02020603050405020304" pitchFamily="18" charset="0"/>
                <a:cs typeface="Times New Roman" panose="02020603050405020304" pitchFamily="18" charset="0"/>
              </a:rPr>
              <a:t>Cyber criminals are publicly known as hackers, although the term is technically inaccurate, the correct term is “cracker”.</a:t>
            </a:r>
            <a:endParaRPr lang="en-US" sz="2000" dirty="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report (sponsored by </a:t>
            </a:r>
            <a:r>
              <a:rPr lang="en-US" sz="2000" u="sng" dirty="0">
                <a:latin typeface="Times New Roman" panose="02020603050405020304" pitchFamily="18" charset="0"/>
                <a:cs typeface="Times New Roman" panose="02020603050405020304" pitchFamily="18" charset="0"/>
                <a:hlinkClick r:id="rId2" tooltip="McAfee"/>
              </a:rPr>
              <a:t>McAfee</a:t>
            </a:r>
            <a:r>
              <a:rPr lang="en-US" sz="2000" dirty="0">
                <a:latin typeface="Times New Roman" panose="02020603050405020304" pitchFamily="18" charset="0"/>
                <a:cs typeface="Times New Roman" panose="02020603050405020304" pitchFamily="18" charset="0"/>
              </a:rPr>
              <a:t>), published in 2014, estimated that the annual damage to the global economy was $445 billion.</a:t>
            </a:r>
            <a:r>
              <a:rPr lang="en-US" sz="2000" u="sng" baseline="30000" dirty="0">
                <a:latin typeface="Times New Roman" panose="02020603050405020304" pitchFamily="18" charset="0"/>
                <a:cs typeface="Times New Roman" panose="02020603050405020304" pitchFamily="18" charset="0"/>
                <a:hlinkClick r:id="rId3"/>
              </a:rPr>
              <a:t>[4]</a:t>
            </a:r>
            <a:r>
              <a:rPr lang="en-US" sz="2000" dirty="0">
                <a:latin typeface="Times New Roman" panose="02020603050405020304" pitchFamily="18" charset="0"/>
                <a:cs typeface="Times New Roman" panose="02020603050405020304" pitchFamily="18" charset="0"/>
              </a:rPr>
              <a:t> Approximately $1.5 billion was lost in 2012 to online credit and debit card fraud in the US.</a:t>
            </a:r>
            <a:r>
              <a:rPr lang="en-US" sz="2000" u="sng" baseline="30000" dirty="0">
                <a:latin typeface="Times New Roman" panose="02020603050405020304" pitchFamily="18" charset="0"/>
                <a:cs typeface="Times New Roman" panose="02020603050405020304" pitchFamily="18" charset="0"/>
                <a:hlinkClick r:id="rId4"/>
              </a:rPr>
              <a:t>[5]</a:t>
            </a:r>
            <a:r>
              <a:rPr lang="en-US" sz="2000" dirty="0">
                <a:latin typeface="Times New Roman" panose="02020603050405020304" pitchFamily="18" charset="0"/>
                <a:cs typeface="Times New Roman" panose="02020603050405020304" pitchFamily="18" charset="0"/>
              </a:rPr>
              <a:t> In 2018, a study by </a:t>
            </a:r>
            <a:r>
              <a:rPr lang="en-US" sz="2000" u="sng" dirty="0">
                <a:latin typeface="Times New Roman" panose="02020603050405020304" pitchFamily="18" charset="0"/>
                <a:cs typeface="Times New Roman" panose="02020603050405020304" pitchFamily="18" charset="0"/>
                <a:hlinkClick r:id="rId5" tooltip="Center for Strategic and International Studies"/>
              </a:rPr>
              <a:t>Center for Strategic and International Studies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CSIS</a:t>
            </a:r>
            <a:r>
              <a:rPr lang="en-US" sz="2000" dirty="0">
                <a:latin typeface="Times New Roman" panose="02020603050405020304" pitchFamily="18" charset="0"/>
                <a:cs typeface="Times New Roman" panose="02020603050405020304" pitchFamily="18" charset="0"/>
              </a:rPr>
              <a:t>), in partnership with </a:t>
            </a:r>
            <a:r>
              <a:rPr lang="en-US" sz="2000" u="sng" dirty="0">
                <a:latin typeface="Times New Roman" panose="02020603050405020304" pitchFamily="18" charset="0"/>
                <a:cs typeface="Times New Roman" panose="02020603050405020304" pitchFamily="18" charset="0"/>
                <a:hlinkClick r:id="rId2"/>
              </a:rPr>
              <a:t>McAfee</a:t>
            </a:r>
            <a:r>
              <a:rPr lang="en-US" sz="2000" dirty="0">
                <a:latin typeface="Times New Roman" panose="02020603050405020304" pitchFamily="18" charset="0"/>
                <a:cs typeface="Times New Roman" panose="02020603050405020304" pitchFamily="18" charset="0"/>
              </a:rPr>
              <a:t>, concludes that close to $600 billion, nearly one percent of global GDP, is lost to cybercrime each year.</a:t>
            </a:r>
            <a:r>
              <a:rPr lang="en-US" sz="2000" u="sng" baseline="30000" dirty="0">
                <a:latin typeface="Times New Roman" panose="02020603050405020304" pitchFamily="18" charset="0"/>
                <a:cs typeface="Times New Roman" panose="02020603050405020304" pitchFamily="18" charset="0"/>
                <a:hlinkClick r:id="rId6"/>
              </a:rPr>
              <a:t>[6]</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5901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5489"/>
          </a:xfrm>
        </p:spPr>
        <p:txBody>
          <a:bodyPr/>
          <a:lstStyle/>
          <a:p>
            <a:r>
              <a:rPr lang="en-US" dirty="0"/>
              <a:t>Computer as a target</a:t>
            </a:r>
          </a:p>
        </p:txBody>
      </p:sp>
      <p:sp>
        <p:nvSpPr>
          <p:cNvPr id="3" name="Content Placeholder 2"/>
          <p:cNvSpPr>
            <a:spLocks noGrp="1"/>
          </p:cNvSpPr>
          <p:nvPr>
            <p:ph idx="1"/>
          </p:nvPr>
        </p:nvSpPr>
        <p:spPr>
          <a:xfrm>
            <a:off x="838200" y="1120462"/>
            <a:ext cx="8872470" cy="5056501"/>
          </a:xfrm>
        </p:spPr>
        <p:txBody>
          <a:bodyPr>
            <a:normAutofit/>
          </a:bodyPr>
          <a:lstStyle/>
          <a:p>
            <a:pPr algn="just"/>
            <a:r>
              <a:rPr lang="en-US" sz="2200" dirty="0">
                <a:latin typeface="Times New Roman" panose="02020603050405020304" pitchFamily="18" charset="0"/>
                <a:cs typeface="Times New Roman" panose="02020603050405020304" pitchFamily="18" charset="0"/>
              </a:rPr>
              <a:t>These crimes are committed by a selected group of criminals. Unlike crimes using the computer as a tool, these crimes require the technical knowledge of the perpetrators. As such, as technology evolves, so too does the nature of the crime. These crimes are relatively new, having been in existence for only as long as computers have—which explains how unprepared society and the world, in general, is towards combating these crimes. There are numerous crimes of this nature committed daily on the internet. It is seldom committed by loners, instead it involves large syndicate groups.</a:t>
            </a:r>
          </a:p>
          <a:p>
            <a:pPr algn="just"/>
            <a:r>
              <a:rPr lang="en-US" sz="2200" dirty="0">
                <a:latin typeface="Times New Roman" panose="02020603050405020304" pitchFamily="18" charset="0"/>
                <a:cs typeface="Times New Roman" panose="02020603050405020304" pitchFamily="18" charset="0"/>
              </a:rPr>
              <a:t>Crimes that primarily target computer networks or devices include:</a:t>
            </a:r>
          </a:p>
          <a:p>
            <a:pPr lvl="0" algn="just"/>
            <a:r>
              <a:rPr lang="en-US" sz="2200" u="sng" dirty="0">
                <a:latin typeface="Times New Roman" panose="02020603050405020304" pitchFamily="18" charset="0"/>
                <a:cs typeface="Times New Roman" panose="02020603050405020304" pitchFamily="18" charset="0"/>
                <a:hlinkClick r:id="rId2" tooltip="Computer viruses"/>
              </a:rPr>
              <a:t>Computer viruses</a:t>
            </a:r>
            <a:endParaRPr lang="en-US" sz="2200" dirty="0">
              <a:latin typeface="Times New Roman" panose="02020603050405020304" pitchFamily="18" charset="0"/>
              <a:cs typeface="Times New Roman" panose="02020603050405020304" pitchFamily="18" charset="0"/>
            </a:endParaRPr>
          </a:p>
          <a:p>
            <a:pPr lvl="0" algn="just"/>
            <a:r>
              <a:rPr lang="en-US" sz="2200" u="sng" dirty="0">
                <a:latin typeface="Times New Roman" panose="02020603050405020304" pitchFamily="18" charset="0"/>
                <a:cs typeface="Times New Roman" panose="02020603050405020304" pitchFamily="18" charset="0"/>
                <a:hlinkClick r:id="rId3" tooltip="Denial-of-service attacks"/>
              </a:rPr>
              <a:t>Denial-of-service attacks</a:t>
            </a:r>
            <a:endParaRPr lang="en-US" sz="2200" dirty="0">
              <a:latin typeface="Times New Roman" panose="02020603050405020304" pitchFamily="18" charset="0"/>
              <a:cs typeface="Times New Roman" panose="02020603050405020304" pitchFamily="18" charset="0"/>
            </a:endParaRPr>
          </a:p>
          <a:p>
            <a:pPr lvl="0" algn="just"/>
            <a:r>
              <a:rPr lang="en-US" sz="2200" u="sng" dirty="0">
                <a:latin typeface="Times New Roman" panose="02020603050405020304" pitchFamily="18" charset="0"/>
                <a:cs typeface="Times New Roman" panose="02020603050405020304" pitchFamily="18" charset="0"/>
                <a:hlinkClick r:id="rId4" tooltip="Malware"/>
              </a:rPr>
              <a:t>Malware</a:t>
            </a:r>
            <a:r>
              <a:rPr lang="en-US" sz="2200" dirty="0">
                <a:latin typeface="Times New Roman" panose="02020603050405020304" pitchFamily="18" charset="0"/>
                <a:cs typeface="Times New Roman" panose="02020603050405020304" pitchFamily="18" charset="0"/>
              </a:rPr>
              <a:t> (malicious code)</a:t>
            </a:r>
          </a:p>
          <a:p>
            <a:endParaRPr lang="en-US" dirty="0"/>
          </a:p>
        </p:txBody>
      </p:sp>
    </p:spTree>
    <p:extLst>
      <p:ext uri="{BB962C8B-B14F-4D97-AF65-F5344CB8AC3E}">
        <p14:creationId xmlns:p14="http://schemas.microsoft.com/office/powerpoint/2010/main" val="2173159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8"/>
            <a:ext cx="10515600" cy="592428"/>
          </a:xfrm>
        </p:spPr>
        <p:txBody>
          <a:bodyPr>
            <a:normAutofit fontScale="90000"/>
          </a:bodyPr>
          <a:lstStyle/>
          <a:p>
            <a:r>
              <a:rPr lang="en-US" dirty="0"/>
              <a:t>Computer as a tool</a:t>
            </a:r>
          </a:p>
        </p:txBody>
      </p:sp>
      <p:sp>
        <p:nvSpPr>
          <p:cNvPr id="3" name="Content Placeholder 2"/>
          <p:cNvSpPr>
            <a:spLocks noGrp="1"/>
          </p:cNvSpPr>
          <p:nvPr>
            <p:ph idx="1"/>
          </p:nvPr>
        </p:nvSpPr>
        <p:spPr>
          <a:xfrm>
            <a:off x="838200" y="734096"/>
            <a:ext cx="8885349" cy="5821249"/>
          </a:xfrm>
        </p:spPr>
        <p:txBody>
          <a:bodyPr>
            <a:noAutofit/>
          </a:bodyPr>
          <a:lstStyle/>
          <a:p>
            <a:pPr algn="just"/>
            <a:r>
              <a:rPr lang="en-US" sz="1600" dirty="0">
                <a:latin typeface="Times New Roman" panose="02020603050405020304" pitchFamily="18" charset="0"/>
                <a:cs typeface="Times New Roman" panose="02020603050405020304" pitchFamily="18" charset="0"/>
              </a:rPr>
              <a:t>When the individual is the main target of cybercrime, the computer can be considered as the tool rather than the target. These crimes generally involve less technical expertise. Human weaknesses are generally exploited. The damage dealt is largely </a:t>
            </a:r>
            <a:r>
              <a:rPr lang="en-US" sz="1600" u="sng" dirty="0">
                <a:latin typeface="Times New Roman" panose="02020603050405020304" pitchFamily="18" charset="0"/>
                <a:cs typeface="Times New Roman" panose="02020603050405020304" pitchFamily="18" charset="0"/>
                <a:hlinkClick r:id="rId2" tooltip="Psychological"/>
              </a:rPr>
              <a:t>psychological</a:t>
            </a:r>
            <a:r>
              <a:rPr lang="en-US" sz="1600" dirty="0">
                <a:latin typeface="Times New Roman" panose="02020603050405020304" pitchFamily="18" charset="0"/>
                <a:cs typeface="Times New Roman" panose="02020603050405020304" pitchFamily="18" charset="0"/>
              </a:rPr>
              <a:t> and intangible, making legal action against the variants more difficult. These are the crimes which have existed for centuries in the offline world. </a:t>
            </a:r>
            <a:r>
              <a:rPr lang="en-US" sz="1600" u="sng" dirty="0">
                <a:latin typeface="Times New Roman" panose="02020603050405020304" pitchFamily="18" charset="0"/>
                <a:cs typeface="Times New Roman" panose="02020603050405020304" pitchFamily="18" charset="0"/>
                <a:hlinkClick r:id="rId3" tooltip="Scams"/>
              </a:rPr>
              <a:t>Scams</a:t>
            </a:r>
            <a:r>
              <a:rPr lang="en-US" sz="1600" dirty="0">
                <a:latin typeface="Times New Roman" panose="02020603050405020304" pitchFamily="18" charset="0"/>
                <a:cs typeface="Times New Roman" panose="02020603050405020304" pitchFamily="18" charset="0"/>
              </a:rPr>
              <a:t>, theft, and the likes have existed even before the development in high-tech equipment. The same criminal has simply been given a tool which increases their potential pool of victims and makes them all the harder to trace and apprehend.</a:t>
            </a:r>
            <a:r>
              <a:rPr lang="en-US" sz="1600" u="sng" baseline="30000" dirty="0">
                <a:latin typeface="Times New Roman" panose="02020603050405020304" pitchFamily="18" charset="0"/>
                <a:cs typeface="Times New Roman" panose="02020603050405020304" pitchFamily="18" charset="0"/>
                <a:hlinkClick r:id="rId4"/>
              </a:rPr>
              <a:t>[30]</a:t>
            </a:r>
            <a:endParaRPr lang="en-US" sz="1600" dirty="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Crimes that use computer networks or devices to advance other ends include:</a:t>
            </a:r>
          </a:p>
          <a:p>
            <a:pPr lvl="0" algn="just"/>
            <a:r>
              <a:rPr lang="en-US" sz="1600" u="sng" dirty="0">
                <a:latin typeface="Times New Roman" panose="02020603050405020304" pitchFamily="18" charset="0"/>
                <a:cs typeface="Times New Roman" panose="02020603050405020304" pitchFamily="18" charset="0"/>
                <a:hlinkClick r:id="rId5" tooltip="Fraud"/>
              </a:rPr>
              <a:t>Fraud</a:t>
            </a:r>
            <a:r>
              <a:rPr lang="en-US" sz="1600" dirty="0">
                <a:latin typeface="Times New Roman" panose="02020603050405020304" pitchFamily="18" charset="0"/>
                <a:cs typeface="Times New Roman" panose="02020603050405020304" pitchFamily="18" charset="0"/>
              </a:rPr>
              <a:t> and </a:t>
            </a:r>
            <a:r>
              <a:rPr lang="en-US" sz="1600" u="sng" dirty="0">
                <a:latin typeface="Times New Roman" panose="02020603050405020304" pitchFamily="18" charset="0"/>
                <a:cs typeface="Times New Roman" panose="02020603050405020304" pitchFamily="18" charset="0"/>
                <a:hlinkClick r:id="rId6" tooltip="Identity theft"/>
              </a:rPr>
              <a:t>identity theft</a:t>
            </a:r>
            <a:r>
              <a:rPr lang="en-US" sz="1600" dirty="0">
                <a:latin typeface="Times New Roman" panose="02020603050405020304" pitchFamily="18" charset="0"/>
                <a:cs typeface="Times New Roman" panose="02020603050405020304" pitchFamily="18" charset="0"/>
              </a:rPr>
              <a:t> (although this increasingly uses malware, hacking or phishing, making it an example of both "computer as target" and "computer as tool" crime)</a:t>
            </a:r>
          </a:p>
          <a:p>
            <a:pPr lvl="0" algn="just"/>
            <a:r>
              <a:rPr lang="en-US" sz="1600" u="sng" dirty="0">
                <a:latin typeface="Times New Roman" panose="02020603050405020304" pitchFamily="18" charset="0"/>
                <a:cs typeface="Times New Roman" panose="02020603050405020304" pitchFamily="18" charset="0"/>
                <a:hlinkClick r:id="rId7" tooltip="Information warfare"/>
              </a:rPr>
              <a:t>Information warfare</a:t>
            </a:r>
            <a:endParaRPr lang="en-US" sz="1600" dirty="0">
              <a:latin typeface="Times New Roman" panose="02020603050405020304" pitchFamily="18" charset="0"/>
              <a:cs typeface="Times New Roman" panose="02020603050405020304" pitchFamily="18" charset="0"/>
            </a:endParaRPr>
          </a:p>
          <a:p>
            <a:pPr lvl="0" algn="just"/>
            <a:r>
              <a:rPr lang="en-US" sz="1600" u="sng" dirty="0">
                <a:latin typeface="Times New Roman" panose="02020603050405020304" pitchFamily="18" charset="0"/>
                <a:cs typeface="Times New Roman" panose="02020603050405020304" pitchFamily="18" charset="0"/>
                <a:hlinkClick r:id="rId8" tooltip="Phishing"/>
              </a:rPr>
              <a:t>Phishing scams</a:t>
            </a:r>
            <a:endParaRPr lang="en-US" sz="1600" dirty="0">
              <a:latin typeface="Times New Roman" panose="02020603050405020304" pitchFamily="18" charset="0"/>
              <a:cs typeface="Times New Roman" panose="02020603050405020304" pitchFamily="18" charset="0"/>
            </a:endParaRPr>
          </a:p>
          <a:p>
            <a:pPr lvl="0" algn="just"/>
            <a:r>
              <a:rPr lang="en-US" sz="1600" u="sng" dirty="0">
                <a:latin typeface="Times New Roman" panose="02020603050405020304" pitchFamily="18" charset="0"/>
                <a:cs typeface="Times New Roman" panose="02020603050405020304" pitchFamily="18" charset="0"/>
                <a:hlinkClick r:id="rId9" tooltip="E-mail spam"/>
              </a:rPr>
              <a:t>Spam</a:t>
            </a:r>
            <a:endParaRPr lang="en-US" sz="1600" dirty="0">
              <a:latin typeface="Times New Roman" panose="02020603050405020304" pitchFamily="18" charset="0"/>
              <a:cs typeface="Times New Roman" panose="02020603050405020304" pitchFamily="18" charset="0"/>
            </a:endParaRPr>
          </a:p>
          <a:p>
            <a:pPr lvl="0" algn="just"/>
            <a:r>
              <a:rPr lang="en-US" sz="1600" dirty="0">
                <a:latin typeface="Times New Roman" panose="02020603050405020304" pitchFamily="18" charset="0"/>
                <a:cs typeface="Times New Roman" panose="02020603050405020304" pitchFamily="18" charset="0"/>
              </a:rPr>
              <a:t>Propagation of illegal obscene or offensive content, including harassment and threats</a:t>
            </a:r>
          </a:p>
          <a:p>
            <a:pPr algn="just"/>
            <a:r>
              <a:rPr lang="en-US" sz="1600" dirty="0">
                <a:latin typeface="Times New Roman" panose="02020603050405020304" pitchFamily="18" charset="0"/>
                <a:cs typeface="Times New Roman" panose="02020603050405020304" pitchFamily="18" charset="0"/>
              </a:rPr>
              <a:t>The unsolicited sending of bulk </a:t>
            </a:r>
            <a:r>
              <a:rPr lang="en-US" sz="1600" u="sng" dirty="0">
                <a:latin typeface="Times New Roman" panose="02020603050405020304" pitchFamily="18" charset="0"/>
                <a:cs typeface="Times New Roman" panose="02020603050405020304" pitchFamily="18" charset="0"/>
                <a:hlinkClick r:id="rId10" tooltip="Email"/>
              </a:rPr>
              <a:t>email</a:t>
            </a:r>
            <a:r>
              <a:rPr lang="en-US" sz="1600" dirty="0">
                <a:latin typeface="Times New Roman" panose="02020603050405020304" pitchFamily="18" charset="0"/>
                <a:cs typeface="Times New Roman" panose="02020603050405020304" pitchFamily="18" charset="0"/>
              </a:rPr>
              <a:t> for commercial purposes (</a:t>
            </a:r>
            <a:r>
              <a:rPr lang="en-US" sz="1600" u="sng" dirty="0">
                <a:latin typeface="Times New Roman" panose="02020603050405020304" pitchFamily="18" charset="0"/>
                <a:cs typeface="Times New Roman" panose="02020603050405020304" pitchFamily="18" charset="0"/>
                <a:hlinkClick r:id="rId11" tooltip="Email spam"/>
              </a:rPr>
              <a:t>spam</a:t>
            </a:r>
            <a:r>
              <a:rPr lang="en-US" sz="1600" dirty="0">
                <a:latin typeface="Times New Roman" panose="02020603050405020304" pitchFamily="18" charset="0"/>
                <a:cs typeface="Times New Roman" panose="02020603050405020304" pitchFamily="18" charset="0"/>
              </a:rPr>
              <a:t>) is unlawful </a:t>
            </a:r>
            <a:r>
              <a:rPr lang="en-US" sz="1600" u="sng" dirty="0">
                <a:latin typeface="Times New Roman" panose="02020603050405020304" pitchFamily="18" charset="0"/>
                <a:cs typeface="Times New Roman" panose="02020603050405020304" pitchFamily="18" charset="0"/>
                <a:hlinkClick r:id="rId12" tooltip="E-mail spam legislation by country"/>
              </a:rPr>
              <a:t>in some jurisdictions</a:t>
            </a:r>
            <a:r>
              <a:rPr lang="en-US" sz="1600" dirty="0">
                <a:latin typeface="Times New Roman" panose="02020603050405020304" pitchFamily="18" charset="0"/>
                <a:cs typeface="Times New Roman" panose="02020603050405020304" pitchFamily="18" charset="0"/>
              </a:rPr>
              <a:t>.</a:t>
            </a:r>
          </a:p>
          <a:p>
            <a:pPr algn="just"/>
            <a:r>
              <a:rPr lang="en-US" sz="1600" u="sng" dirty="0">
                <a:latin typeface="Times New Roman" panose="02020603050405020304" pitchFamily="18" charset="0"/>
                <a:cs typeface="Times New Roman" panose="02020603050405020304" pitchFamily="18" charset="0"/>
                <a:hlinkClick r:id="rId8" tooltip="Phishing"/>
              </a:rPr>
              <a:t>Phishing</a:t>
            </a:r>
            <a:r>
              <a:rPr lang="en-US" sz="1600" dirty="0">
                <a:latin typeface="Times New Roman" panose="02020603050405020304" pitchFamily="18" charset="0"/>
                <a:cs typeface="Times New Roman" panose="02020603050405020304" pitchFamily="18" charset="0"/>
              </a:rPr>
              <a:t> is mostly propagated via email. Phishing emails may contain links to other websites that are affected by malware.</a:t>
            </a:r>
            <a:r>
              <a:rPr lang="en-US" sz="1600" u="sng" baseline="30000" dirty="0">
                <a:latin typeface="Times New Roman" panose="02020603050405020304" pitchFamily="18" charset="0"/>
                <a:cs typeface="Times New Roman" panose="02020603050405020304" pitchFamily="18" charset="0"/>
                <a:hlinkClick r:id="rId13"/>
              </a:rPr>
              <a:t>[31]</a:t>
            </a:r>
            <a:r>
              <a:rPr lang="en-US" sz="1600" dirty="0">
                <a:latin typeface="Times New Roman" panose="02020603050405020304" pitchFamily="18" charset="0"/>
                <a:cs typeface="Times New Roman" panose="02020603050405020304" pitchFamily="18" charset="0"/>
              </a:rPr>
              <a:t> Or, they may contain links to fake </a:t>
            </a:r>
            <a:r>
              <a:rPr lang="en-US" sz="1600" u="sng" dirty="0">
                <a:latin typeface="Times New Roman" panose="02020603050405020304" pitchFamily="18" charset="0"/>
                <a:cs typeface="Times New Roman" panose="02020603050405020304" pitchFamily="18" charset="0"/>
                <a:hlinkClick r:id="rId14" tooltip="Online banking"/>
              </a:rPr>
              <a:t>online banking</a:t>
            </a:r>
            <a:r>
              <a:rPr lang="en-US" sz="1600" dirty="0">
                <a:latin typeface="Times New Roman" panose="02020603050405020304" pitchFamily="18" charset="0"/>
                <a:cs typeface="Times New Roman" panose="02020603050405020304" pitchFamily="18" charset="0"/>
              </a:rPr>
              <a:t> or other websites used to steal private account information.</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656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08" y="365126"/>
            <a:ext cx="7379594" cy="678063"/>
          </a:xfrm>
        </p:spPr>
        <p:txBody>
          <a:bodyPr>
            <a:normAutofit fontScale="90000"/>
          </a:bodyPr>
          <a:lstStyle/>
          <a:p>
            <a:r>
              <a:rPr lang="en-US" dirty="0" smtClean="0">
                <a:latin typeface="Times New Roman" panose="02020603050405020304" pitchFamily="18" charset="0"/>
                <a:cs typeface="Times New Roman" panose="02020603050405020304" pitchFamily="18" charset="0"/>
              </a:rPr>
              <a:t>Cyber Crime Classifications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8803" y="1043190"/>
            <a:ext cx="9361867" cy="5391352"/>
          </a:xfrm>
        </p:spPr>
        <p:txBody>
          <a:bodyPr>
            <a:normAutofit fontScale="92500" lnSpcReduction="10000"/>
          </a:bodyPr>
          <a:lstStyle/>
          <a:p>
            <a:r>
              <a:rPr lang="en-US" b="1" dirty="0"/>
              <a:t>Financial fraud </a:t>
            </a:r>
            <a:r>
              <a:rPr lang="en-US" b="1" dirty="0" smtClean="0"/>
              <a:t>crimes</a:t>
            </a:r>
            <a:endParaRPr lang="en-US" b="1" dirty="0"/>
          </a:p>
          <a:p>
            <a:pPr algn="just"/>
            <a:r>
              <a:rPr lang="en-US" sz="2400" u="sng" dirty="0" smtClean="0">
                <a:latin typeface="Times New Roman" panose="02020603050405020304" pitchFamily="18" charset="0"/>
                <a:cs typeface="Times New Roman" panose="02020603050405020304" pitchFamily="18" charset="0"/>
                <a:hlinkClick r:id="rId2" tooltip="Computer fraud"/>
              </a:rPr>
              <a:t>Computer </a:t>
            </a:r>
            <a:r>
              <a:rPr lang="en-US" sz="2400" u="sng" dirty="0">
                <a:latin typeface="Times New Roman" panose="02020603050405020304" pitchFamily="18" charset="0"/>
                <a:cs typeface="Times New Roman" panose="02020603050405020304" pitchFamily="18" charset="0"/>
                <a:hlinkClick r:id="rId2" tooltip="Computer fraud"/>
              </a:rPr>
              <a:t>fraud</a:t>
            </a:r>
            <a:r>
              <a:rPr lang="en-US" sz="2400" dirty="0">
                <a:latin typeface="Times New Roman" panose="02020603050405020304" pitchFamily="18" charset="0"/>
                <a:cs typeface="Times New Roman" panose="02020603050405020304" pitchFamily="18" charset="0"/>
              </a:rPr>
              <a:t> is any dishonest misrepresentation of fact intended to let another to do or refrain from doing something which causes loss. In this context, the fraud will result in obtaining a benefit by:</a:t>
            </a:r>
          </a:p>
          <a:p>
            <a:pPr lvl="0" algn="just"/>
            <a:r>
              <a:rPr lang="en-US" sz="2400" dirty="0">
                <a:latin typeface="Times New Roman" panose="02020603050405020304" pitchFamily="18" charset="0"/>
                <a:cs typeface="Times New Roman" panose="02020603050405020304" pitchFamily="18" charset="0"/>
              </a:rPr>
              <a:t>Altering in an unauthorized way. This requires little technical expertise and is a common form of theft by employees altering the data before entry or entering false data, or by entering unauthorized instructions or using unauthorized processes;</a:t>
            </a:r>
          </a:p>
          <a:p>
            <a:pPr lvl="0" algn="just"/>
            <a:r>
              <a:rPr lang="en-US" sz="2400" dirty="0">
                <a:latin typeface="Times New Roman" panose="02020603050405020304" pitchFamily="18" charset="0"/>
                <a:cs typeface="Times New Roman" panose="02020603050405020304" pitchFamily="18" charset="0"/>
              </a:rPr>
              <a:t>Altering, destroying, suppressing, or stealing output, usually to conceal unauthorized transactions. This is difficult to detect;</a:t>
            </a:r>
          </a:p>
          <a:p>
            <a:pPr lvl="0" algn="just"/>
            <a:r>
              <a:rPr lang="en-US" sz="2400" dirty="0">
                <a:latin typeface="Times New Roman" panose="02020603050405020304" pitchFamily="18" charset="0"/>
                <a:cs typeface="Times New Roman" panose="02020603050405020304" pitchFamily="18" charset="0"/>
              </a:rPr>
              <a:t>Altering or deleting stored data;</a:t>
            </a:r>
          </a:p>
          <a:p>
            <a:pPr algn="just"/>
            <a:r>
              <a:rPr lang="en-US" sz="2400" dirty="0">
                <a:latin typeface="Times New Roman" panose="02020603050405020304" pitchFamily="18" charset="0"/>
                <a:cs typeface="Times New Roman" panose="02020603050405020304" pitchFamily="18" charset="0"/>
              </a:rPr>
              <a:t>Other forms of fraud may be facilitated using computer systems, including </a:t>
            </a:r>
            <a:r>
              <a:rPr lang="en-US" sz="2400" u="sng" dirty="0">
                <a:latin typeface="Times New Roman" panose="02020603050405020304" pitchFamily="18" charset="0"/>
                <a:cs typeface="Times New Roman" panose="02020603050405020304" pitchFamily="18" charset="0"/>
                <a:hlinkClick r:id="rId3" tooltip="Bank fraud"/>
              </a:rPr>
              <a:t>bank fraud</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hlinkClick r:id="rId4" tooltip="Carding (fraud)"/>
              </a:rPr>
              <a:t>carding</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hlinkClick r:id="rId5" tooltip="Identity theft"/>
              </a:rPr>
              <a:t>identity theft</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hlinkClick r:id="rId6" tooltip="Extortion"/>
              </a:rPr>
              <a:t>extortion</a:t>
            </a:r>
            <a:r>
              <a:rPr lang="en-US" sz="2400" dirty="0">
                <a:latin typeface="Times New Roman" panose="02020603050405020304" pitchFamily="18" charset="0"/>
                <a:cs typeface="Times New Roman" panose="02020603050405020304" pitchFamily="18" charset="0"/>
              </a:rPr>
              <a:t>, and </a:t>
            </a:r>
            <a:r>
              <a:rPr lang="en-US" sz="2400" u="sng" dirty="0">
                <a:latin typeface="Times New Roman" panose="02020603050405020304" pitchFamily="18" charset="0"/>
                <a:cs typeface="Times New Roman" panose="02020603050405020304" pitchFamily="18" charset="0"/>
                <a:hlinkClick r:id="rId7" tooltip="Classified information"/>
              </a:rPr>
              <a:t>theft of classified information</a:t>
            </a:r>
            <a:r>
              <a:rPr lang="en-US" sz="2400" dirty="0">
                <a:latin typeface="Times New Roman" panose="02020603050405020304" pitchFamily="18" charset="0"/>
                <a:cs typeface="Times New Roman" panose="02020603050405020304" pitchFamily="18" charset="0"/>
              </a:rPr>
              <a:t>. These types of crime often result in the loss of private information or monetary information.</a:t>
            </a:r>
          </a:p>
          <a:p>
            <a:endParaRPr lang="en-US" dirty="0"/>
          </a:p>
        </p:txBody>
      </p:sp>
    </p:spTree>
    <p:extLst>
      <p:ext uri="{BB962C8B-B14F-4D97-AF65-F5344CB8AC3E}">
        <p14:creationId xmlns:p14="http://schemas.microsoft.com/office/powerpoint/2010/main" val="229158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7713372" cy="652306"/>
          </a:xfrm>
        </p:spPr>
        <p:txBody>
          <a:bodyPr>
            <a:normAutofit/>
          </a:bodyPr>
          <a:lstStyle/>
          <a:p>
            <a:r>
              <a:rPr lang="en-US" sz="3200" b="1" dirty="0">
                <a:latin typeface="Times New Roman" panose="02020603050405020304" pitchFamily="18" charset="0"/>
                <a:cs typeface="Times New Roman" panose="02020603050405020304" pitchFamily="18" charset="0"/>
              </a:rPr>
              <a:t>Cybercrime against </a:t>
            </a:r>
            <a:r>
              <a:rPr lang="en-US" sz="3200" b="1" dirty="0" smtClean="0">
                <a:latin typeface="Times New Roman" panose="02020603050405020304" pitchFamily="18" charset="0"/>
                <a:cs typeface="Times New Roman" panose="02020603050405020304" pitchFamily="18" charset="0"/>
              </a:rPr>
              <a:t>individuals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01521"/>
            <a:ext cx="8730803" cy="5275442"/>
          </a:xfrm>
        </p:spPr>
        <p:txBody>
          <a:bodyPr>
            <a:normAutofit fontScale="92500" lnSpcReduction="20000"/>
          </a:bodyPr>
          <a:lstStyle/>
          <a:p>
            <a:pPr algn="just"/>
            <a:r>
              <a:rPr lang="en-US" sz="2000" dirty="0">
                <a:latin typeface="Times New Roman" panose="02020603050405020304" pitchFamily="18" charset="0"/>
                <a:cs typeface="Times New Roman" panose="02020603050405020304" pitchFamily="18" charset="0"/>
              </a:rPr>
              <a:t>This is the one that directly affects any person or their properties</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Examples of this type of cybercrime include but are not limited to: social engineering, phishing, email harassment, </a:t>
            </a:r>
            <a:r>
              <a:rPr lang="en-US" sz="2000" dirty="0" smtClean="0">
                <a:latin typeface="Times New Roman" panose="02020603050405020304" pitchFamily="18" charset="0"/>
                <a:cs typeface="Times New Roman" panose="02020603050405020304" pitchFamily="18" charset="0"/>
              </a:rPr>
              <a:t>cyber stalking </a:t>
            </a:r>
            <a:r>
              <a:rPr lang="en-US" sz="2000" dirty="0">
                <a:latin typeface="Times New Roman" panose="02020603050405020304" pitchFamily="18" charset="0"/>
                <a:cs typeface="Times New Roman" panose="02020603050405020304" pitchFamily="18" charset="0"/>
              </a:rPr>
              <a:t>and spreading illegal adult materials.</a:t>
            </a:r>
          </a:p>
          <a:p>
            <a:pPr algn="just"/>
            <a:r>
              <a:rPr lang="en-US" sz="2000" dirty="0" smtClean="0">
                <a:latin typeface="Times New Roman" panose="02020603050405020304" pitchFamily="18" charset="0"/>
                <a:cs typeface="Times New Roman" panose="02020603050405020304" pitchFamily="18" charset="0"/>
              </a:rPr>
              <a:t> Harassment via e-mails</a:t>
            </a:r>
          </a:p>
          <a:p>
            <a:pPr algn="just"/>
            <a:r>
              <a:rPr lang="en-US" sz="2000" dirty="0" smtClean="0">
                <a:latin typeface="Times New Roman" panose="02020603050405020304" pitchFamily="18" charset="0"/>
                <a:cs typeface="Times New Roman" panose="02020603050405020304" pitchFamily="18" charset="0"/>
              </a:rPr>
              <a:t> a) Email spoofing (Online a method of sending e-mail using a false name or e-mail address to make it appear that the e-mail comes from somebody other than the true sender.)</a:t>
            </a:r>
          </a:p>
          <a:p>
            <a:pPr algn="just"/>
            <a:r>
              <a:rPr lang="en-US" sz="2000" dirty="0" smtClean="0">
                <a:latin typeface="Times New Roman" panose="02020603050405020304" pitchFamily="18" charset="0"/>
                <a:cs typeface="Times New Roman" panose="02020603050405020304" pitchFamily="18" charset="0"/>
              </a:rPr>
              <a:t> b) Cyber pornography (</a:t>
            </a:r>
            <a:r>
              <a:rPr lang="en-US" sz="2000" dirty="0" err="1" smtClean="0">
                <a:latin typeface="Times New Roman" panose="02020603050405020304" pitchFamily="18" charset="0"/>
                <a:cs typeface="Times New Roman" panose="02020603050405020304" pitchFamily="18" charset="0"/>
              </a:rPr>
              <a:t>exm.MMS</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  Cyber-stalking.</a:t>
            </a:r>
          </a:p>
          <a:p>
            <a:pPr algn="just"/>
            <a:r>
              <a:rPr lang="en-US" sz="2000" dirty="0" smtClean="0">
                <a:latin typeface="Times New Roman" panose="02020603050405020304" pitchFamily="18" charset="0"/>
                <a:cs typeface="Times New Roman" panose="02020603050405020304" pitchFamily="18" charset="0"/>
              </a:rPr>
              <a:t>  Dissemination of obscene material. </a:t>
            </a:r>
          </a:p>
          <a:p>
            <a:pPr algn="just"/>
            <a:r>
              <a:rPr lang="en-US" sz="2000" dirty="0" smtClean="0">
                <a:latin typeface="Times New Roman" panose="02020603050405020304" pitchFamily="18" charset="0"/>
                <a:cs typeface="Times New Roman" panose="02020603050405020304" pitchFamily="18" charset="0"/>
              </a:rPr>
              <a:t> Defamation. </a:t>
            </a:r>
          </a:p>
          <a:p>
            <a:pPr algn="just"/>
            <a:r>
              <a:rPr lang="en-US" sz="2000" dirty="0" smtClean="0">
                <a:latin typeface="Times New Roman" panose="02020603050405020304" pitchFamily="18" charset="0"/>
                <a:cs typeface="Times New Roman" panose="02020603050405020304" pitchFamily="18" charset="0"/>
              </a:rPr>
              <a:t> Unauthorized control/access over computer system.</a:t>
            </a:r>
          </a:p>
          <a:p>
            <a:pPr algn="just"/>
            <a:r>
              <a:rPr lang="en-US" sz="2000" dirty="0" smtClean="0">
                <a:latin typeface="Times New Roman" panose="02020603050405020304" pitchFamily="18" charset="0"/>
                <a:cs typeface="Times New Roman" panose="02020603050405020304" pitchFamily="18" charset="0"/>
              </a:rPr>
              <a:t>  Indecent exposure </a:t>
            </a:r>
          </a:p>
          <a:p>
            <a:pPr algn="just"/>
            <a:r>
              <a:rPr lang="en-US" sz="2000" dirty="0" smtClean="0">
                <a:latin typeface="Times New Roman" panose="02020603050405020304" pitchFamily="18" charset="0"/>
                <a:cs typeface="Times New Roman" panose="02020603050405020304" pitchFamily="18" charset="0"/>
              </a:rPr>
              <a:t> Email spoofing</a:t>
            </a:r>
          </a:p>
          <a:p>
            <a:pPr algn="just"/>
            <a:r>
              <a:rPr lang="en-US" sz="2000" dirty="0" smtClean="0">
                <a:latin typeface="Times New Roman" panose="02020603050405020304" pitchFamily="18" charset="0"/>
                <a:cs typeface="Times New Roman" panose="02020603050405020304" pitchFamily="18" charset="0"/>
              </a:rPr>
              <a:t>  Cheating &amp; Fraud Breach of Confidentiality</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026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700"/>
            <a:ext cx="8743682" cy="575033"/>
          </a:xfrm>
        </p:spPr>
        <p:txBody>
          <a:bodyPr>
            <a:normAutofit fontScale="90000"/>
          </a:bodyPr>
          <a:lstStyle/>
          <a:p>
            <a:r>
              <a:rPr lang="en-US" sz="3200" b="1" dirty="0" err="1" smtClean="0">
                <a:latin typeface="Times New Roman" panose="02020603050405020304" pitchFamily="18" charset="0"/>
                <a:cs typeface="Times New Roman" panose="02020603050405020304" pitchFamily="18" charset="0"/>
              </a:rPr>
              <a:t>Cyberterrorism</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772734"/>
            <a:ext cx="9567930" cy="5404230"/>
          </a:xfrm>
        </p:spPr>
        <p:txBody>
          <a:bodyPr>
            <a:normAutofit fontScale="85000" lnSpcReduction="10000"/>
          </a:bodyPr>
          <a:lstStyle/>
          <a:p>
            <a:pPr algn="just"/>
            <a:r>
              <a:rPr lang="en-US" sz="2400" dirty="0" smtClean="0">
                <a:latin typeface="Times New Roman" panose="02020603050405020304" pitchFamily="18" charset="0"/>
                <a:cs typeface="Times New Roman" panose="02020603050405020304" pitchFamily="18" charset="0"/>
              </a:rPr>
              <a:t>Government </a:t>
            </a:r>
            <a:r>
              <a:rPr lang="en-US" sz="2400" dirty="0">
                <a:latin typeface="Times New Roman" panose="02020603050405020304" pitchFamily="18" charset="0"/>
                <a:cs typeface="Times New Roman" panose="02020603050405020304" pitchFamily="18" charset="0"/>
              </a:rPr>
              <a:t>officials and </a:t>
            </a:r>
            <a:r>
              <a:rPr lang="en-US" sz="2400" u="sng" dirty="0">
                <a:latin typeface="Times New Roman" panose="02020603050405020304" pitchFamily="18" charset="0"/>
                <a:cs typeface="Times New Roman" panose="02020603050405020304" pitchFamily="18" charset="0"/>
                <a:hlinkClick r:id="rId2" tooltip="Information technology"/>
              </a:rPr>
              <a:t>information technology</a:t>
            </a:r>
            <a:r>
              <a:rPr lang="en-US" sz="2400" dirty="0">
                <a:latin typeface="Times New Roman" panose="02020603050405020304" pitchFamily="18" charset="0"/>
                <a:cs typeface="Times New Roman" panose="02020603050405020304" pitchFamily="18" charset="0"/>
              </a:rPr>
              <a:t> security specialists have documented a significant increase in Internet problems and server scans since early 2001. There is a growing concern among government agencies such as the </a:t>
            </a:r>
            <a:r>
              <a:rPr lang="en-US" sz="2400" u="sng" dirty="0">
                <a:latin typeface="Times New Roman" panose="02020603050405020304" pitchFamily="18" charset="0"/>
                <a:cs typeface="Times New Roman" panose="02020603050405020304" pitchFamily="18" charset="0"/>
                <a:hlinkClick r:id="rId3" tooltip="Federal Bureau of Investigations"/>
              </a:rPr>
              <a:t>Federal Bureau of Investigations</a:t>
            </a:r>
            <a:r>
              <a:rPr lang="en-US" sz="2400" dirty="0">
                <a:latin typeface="Times New Roman" panose="02020603050405020304" pitchFamily="18" charset="0"/>
                <a:cs typeface="Times New Roman" panose="02020603050405020304" pitchFamily="18" charset="0"/>
              </a:rPr>
              <a:t> (FBI) and the </a:t>
            </a:r>
            <a:r>
              <a:rPr lang="en-US" sz="2400" u="sng" dirty="0">
                <a:latin typeface="Times New Roman" panose="02020603050405020304" pitchFamily="18" charset="0"/>
                <a:cs typeface="Times New Roman" panose="02020603050405020304" pitchFamily="18" charset="0"/>
                <a:hlinkClick r:id="rId4" tooltip="Central Intelligence Agency"/>
              </a:rPr>
              <a:t>Central Intelligence Agency</a:t>
            </a:r>
            <a:r>
              <a:rPr lang="en-US" sz="2400" dirty="0">
                <a:latin typeface="Times New Roman" panose="02020603050405020304" pitchFamily="18" charset="0"/>
                <a:cs typeface="Times New Roman" panose="02020603050405020304" pitchFamily="18" charset="0"/>
              </a:rPr>
              <a:t> (CIA) that such intrusions are part of an organized effort by </a:t>
            </a:r>
            <a:r>
              <a:rPr lang="en-US" sz="2400" u="sng" dirty="0" err="1">
                <a:latin typeface="Times New Roman" panose="02020603050405020304" pitchFamily="18" charset="0"/>
                <a:cs typeface="Times New Roman" panose="02020603050405020304" pitchFamily="18" charset="0"/>
                <a:hlinkClick r:id="rId5" tooltip="Cyberterrorist"/>
              </a:rPr>
              <a:t>cyberterrorist</a:t>
            </a:r>
            <a:r>
              <a:rPr lang="en-US" sz="2400" dirty="0">
                <a:latin typeface="Times New Roman" panose="02020603050405020304" pitchFamily="18" charset="0"/>
                <a:cs typeface="Times New Roman" panose="02020603050405020304" pitchFamily="18" charset="0"/>
              </a:rPr>
              <a:t> foreign intelligence services, or other groups to map potential security holes in critical systems.</a:t>
            </a:r>
            <a:r>
              <a:rPr lang="en-US" sz="2400" u="sng" baseline="30000" dirty="0">
                <a:latin typeface="Times New Roman" panose="02020603050405020304" pitchFamily="18" charset="0"/>
                <a:cs typeface="Times New Roman" panose="02020603050405020304" pitchFamily="18" charset="0"/>
                <a:hlinkClick r:id="rId6"/>
              </a:rPr>
              <a:t>[8]</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 </a:t>
            </a:r>
            <a:r>
              <a:rPr lang="en-US" sz="2400" dirty="0" err="1">
                <a:latin typeface="Times New Roman" panose="02020603050405020304" pitchFamily="18" charset="0"/>
                <a:cs typeface="Times New Roman" panose="02020603050405020304" pitchFamily="18" charset="0"/>
              </a:rPr>
              <a:t>cyberterrorist</a:t>
            </a:r>
            <a:r>
              <a:rPr lang="en-US" sz="2400" dirty="0">
                <a:latin typeface="Times New Roman" panose="02020603050405020304" pitchFamily="18" charset="0"/>
                <a:cs typeface="Times New Roman" panose="02020603050405020304" pitchFamily="18" charset="0"/>
              </a:rPr>
              <a:t> is someone who intimidates or coerces a government or an organization to advance his or her political or social objectives by launching a computer-based attack against computers, networks, or the information stored on them.</a:t>
            </a:r>
          </a:p>
          <a:p>
            <a:pPr algn="just"/>
            <a:r>
              <a:rPr lang="en-US" sz="2400" dirty="0" err="1">
                <a:latin typeface="Times New Roman" panose="02020603050405020304" pitchFamily="18" charset="0"/>
                <a:cs typeface="Times New Roman" panose="02020603050405020304" pitchFamily="18" charset="0"/>
              </a:rPr>
              <a:t>Cyberterrorism</a:t>
            </a:r>
            <a:r>
              <a:rPr lang="en-US" sz="2400" dirty="0">
                <a:latin typeface="Times New Roman" panose="02020603050405020304" pitchFamily="18" charset="0"/>
                <a:cs typeface="Times New Roman" panose="02020603050405020304" pitchFamily="18" charset="0"/>
              </a:rPr>
              <a:t>, in general, can be defined as an act of </a:t>
            </a:r>
            <a:r>
              <a:rPr lang="en-US" sz="2400" u="sng" dirty="0">
                <a:latin typeface="Times New Roman" panose="02020603050405020304" pitchFamily="18" charset="0"/>
                <a:cs typeface="Times New Roman" panose="02020603050405020304" pitchFamily="18" charset="0"/>
                <a:hlinkClick r:id="rId7" tooltip="Terrorism"/>
              </a:rPr>
              <a:t>terrorism</a:t>
            </a:r>
            <a:r>
              <a:rPr lang="en-US" sz="2400" dirty="0">
                <a:latin typeface="Times New Roman" panose="02020603050405020304" pitchFamily="18" charset="0"/>
                <a:cs typeface="Times New Roman" panose="02020603050405020304" pitchFamily="18" charset="0"/>
              </a:rPr>
              <a:t> committed through the use of cyberspace or computer resources (Parker 1983). As such, a simple propaganda piece on the Internet that there will be bomb attacks during the holidays can be considered </a:t>
            </a:r>
            <a:r>
              <a:rPr lang="en-US" sz="2400" dirty="0" err="1">
                <a:latin typeface="Times New Roman" panose="02020603050405020304" pitchFamily="18" charset="0"/>
                <a:cs typeface="Times New Roman" panose="02020603050405020304" pitchFamily="18" charset="0"/>
              </a:rPr>
              <a:t>cyberterrorism</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also hacking activities directed towards individuals, families, organized by groups within networks, tending to cause fear among people, demonstrate power, collecting information relevant for ruining peoples' lives, robberies, </a:t>
            </a:r>
            <a:r>
              <a:rPr lang="en-US" sz="2400" u="sng" dirty="0">
                <a:latin typeface="Times New Roman" panose="02020603050405020304" pitchFamily="18" charset="0"/>
                <a:cs typeface="Times New Roman" panose="02020603050405020304" pitchFamily="18" charset="0"/>
                <a:hlinkClick r:id="rId8" tooltip="Blackmail"/>
              </a:rPr>
              <a:t>blackmailing</a:t>
            </a:r>
            <a:r>
              <a:rPr lang="en-US" sz="2400" dirty="0">
                <a:latin typeface="Times New Roman" panose="02020603050405020304" pitchFamily="18" charset="0"/>
                <a:cs typeface="Times New Roman" panose="02020603050405020304" pitchFamily="18" charset="0"/>
              </a:rPr>
              <a:t>, etc.</a:t>
            </a:r>
            <a:r>
              <a:rPr lang="en-US" sz="2400" u="sng" baseline="30000" dirty="0">
                <a:latin typeface="Times New Roman" panose="02020603050405020304" pitchFamily="18" charset="0"/>
                <a:cs typeface="Times New Roman" panose="02020603050405020304" pitchFamily="18" charset="0"/>
                <a:hlinkClick r:id="rId9"/>
              </a:rPr>
              <a:t>[9]</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70533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546" y="365125"/>
            <a:ext cx="8588062" cy="703821"/>
          </a:xfrm>
        </p:spPr>
        <p:txBody>
          <a:bodyPr>
            <a:normAutofit/>
          </a:bodyPr>
          <a:lstStyle/>
          <a:p>
            <a:r>
              <a:rPr lang="en-US" sz="3200" dirty="0" err="1">
                <a:latin typeface="Times New Roman" panose="02020603050405020304" pitchFamily="18" charset="0"/>
                <a:cs typeface="Times New Roman" panose="02020603050405020304" pitchFamily="18" charset="0"/>
              </a:rPr>
              <a:t>Cyberextortion</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68946"/>
            <a:ext cx="8872470" cy="5108017"/>
          </a:xfrm>
        </p:spPr>
        <p:txBody>
          <a:bodyPr>
            <a:normAutofit/>
          </a:bodyPr>
          <a:lstStyle/>
          <a:p>
            <a:pPr algn="just"/>
            <a:r>
              <a:rPr lang="en-US" sz="2000" dirty="0" err="1">
                <a:latin typeface="Times New Roman" panose="02020603050405020304" pitchFamily="18" charset="0"/>
                <a:cs typeface="Times New Roman" panose="02020603050405020304" pitchFamily="18" charset="0"/>
              </a:rPr>
              <a:t>Cyberextortion</a:t>
            </a:r>
            <a:r>
              <a:rPr lang="en-US" sz="2000" dirty="0">
                <a:latin typeface="Times New Roman" panose="02020603050405020304" pitchFamily="18" charset="0"/>
                <a:cs typeface="Times New Roman" panose="02020603050405020304" pitchFamily="18" charset="0"/>
              </a:rPr>
              <a:t> occurs when a website, e-mail server, or computer system is subjected to or threatened with repeated denial of service or other attacks by malicious hackers. These hackers demand money in return for promising to stop the attacks and to offer "protection".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According </a:t>
            </a:r>
            <a:r>
              <a:rPr lang="en-US" sz="2000" dirty="0">
                <a:latin typeface="Times New Roman" panose="02020603050405020304" pitchFamily="18" charset="0"/>
                <a:cs typeface="Times New Roman" panose="02020603050405020304" pitchFamily="18" charset="0"/>
              </a:rPr>
              <a:t>to the </a:t>
            </a:r>
            <a:r>
              <a:rPr lang="en-US" sz="2000" u="sng" dirty="0">
                <a:latin typeface="Times New Roman" panose="02020603050405020304" pitchFamily="18" charset="0"/>
                <a:cs typeface="Times New Roman" panose="02020603050405020304" pitchFamily="18" charset="0"/>
                <a:hlinkClick r:id="rId2" tooltip="Federal Bureau of Investigation"/>
              </a:rPr>
              <a:t>Federal Bureau of Investigation</a:t>
            </a:r>
            <a:r>
              <a:rPr lang="en-US" sz="2000" dirty="0">
                <a:latin typeface="Times New Roman" panose="02020603050405020304" pitchFamily="18" charset="0"/>
                <a:cs typeface="Times New Roman" panose="02020603050405020304" pitchFamily="18" charset="0"/>
              </a:rPr>
              <a:t>, cybercrime extortionists are increasingly attacking corporate websites and networks, crippling their ability to operate and demanding payments to restore their service.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More </a:t>
            </a:r>
            <a:r>
              <a:rPr lang="en-US" sz="2000" dirty="0">
                <a:latin typeface="Times New Roman" panose="02020603050405020304" pitchFamily="18" charset="0"/>
                <a:cs typeface="Times New Roman" panose="02020603050405020304" pitchFamily="18" charset="0"/>
              </a:rPr>
              <a:t>than 20 cases are reported each month to the FBI and many go unreported in order to keep the victim's name out of the public domain.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Perpetrators </a:t>
            </a:r>
            <a:r>
              <a:rPr lang="en-US" sz="2000" dirty="0">
                <a:latin typeface="Times New Roman" panose="02020603050405020304" pitchFamily="18" charset="0"/>
                <a:cs typeface="Times New Roman" panose="02020603050405020304" pitchFamily="18" charset="0"/>
              </a:rPr>
              <a:t>typically use a </a:t>
            </a:r>
            <a:r>
              <a:rPr lang="en-US" sz="2000" u="sng" dirty="0">
                <a:latin typeface="Times New Roman" panose="02020603050405020304" pitchFamily="18" charset="0"/>
                <a:cs typeface="Times New Roman" panose="02020603050405020304" pitchFamily="18" charset="0"/>
                <a:hlinkClick r:id="rId3" tooltip="Distributed denial-of-service attack"/>
              </a:rPr>
              <a:t>distributed denial-of-service attack</a:t>
            </a:r>
            <a:r>
              <a:rPr lang="en-US" sz="2000" dirty="0">
                <a:latin typeface="Times New Roman" panose="02020603050405020304" pitchFamily="18" charset="0"/>
                <a:cs typeface="Times New Roman" panose="02020603050405020304" pitchFamily="18" charset="0"/>
              </a:rPr>
              <a:t>.</a:t>
            </a:r>
            <a:r>
              <a:rPr lang="en-US" sz="2000" u="sng" baseline="30000" dirty="0">
                <a:latin typeface="Times New Roman" panose="02020603050405020304" pitchFamily="18" charset="0"/>
                <a:cs typeface="Times New Roman" panose="02020603050405020304" pitchFamily="18" charset="0"/>
                <a:hlinkClick r:id="rId4"/>
              </a:rPr>
              <a:t>[10]</a:t>
            </a:r>
            <a:r>
              <a:rPr lang="en-US" sz="2000" dirty="0">
                <a:latin typeface="Times New Roman" panose="02020603050405020304" pitchFamily="18" charset="0"/>
                <a:cs typeface="Times New Roman" panose="02020603050405020304" pitchFamily="18" charset="0"/>
              </a:rPr>
              <a:t> However, other </a:t>
            </a:r>
            <a:r>
              <a:rPr lang="en-US" sz="2000" dirty="0" err="1">
                <a:latin typeface="Times New Roman" panose="02020603050405020304" pitchFamily="18" charset="0"/>
                <a:cs typeface="Times New Roman" panose="02020603050405020304" pitchFamily="18" charset="0"/>
              </a:rPr>
              <a:t>cyberextortion</a:t>
            </a:r>
            <a:r>
              <a:rPr lang="en-US" sz="2000" dirty="0">
                <a:latin typeface="Times New Roman" panose="02020603050405020304" pitchFamily="18" charset="0"/>
                <a:cs typeface="Times New Roman" panose="02020603050405020304" pitchFamily="18" charset="0"/>
              </a:rPr>
              <a:t> techniques exist such as </a:t>
            </a:r>
            <a:r>
              <a:rPr lang="en-US" sz="2000" u="sng" dirty="0" err="1">
                <a:latin typeface="Times New Roman" panose="02020603050405020304" pitchFamily="18" charset="0"/>
                <a:cs typeface="Times New Roman" panose="02020603050405020304" pitchFamily="18" charset="0"/>
                <a:hlinkClick r:id="rId5" tooltip="Doxing"/>
              </a:rPr>
              <a:t>doxing</a:t>
            </a:r>
            <a:r>
              <a:rPr lang="en-US" sz="2000" dirty="0">
                <a:latin typeface="Times New Roman" panose="02020603050405020304" pitchFamily="18" charset="0"/>
                <a:cs typeface="Times New Roman" panose="02020603050405020304" pitchFamily="18" charset="0"/>
              </a:rPr>
              <a:t> extortion and </a:t>
            </a:r>
            <a:r>
              <a:rPr lang="en-US" sz="2000" u="sng" dirty="0">
                <a:latin typeface="Times New Roman" panose="02020603050405020304" pitchFamily="18" charset="0"/>
                <a:cs typeface="Times New Roman" panose="02020603050405020304" pitchFamily="18" charset="0"/>
                <a:hlinkClick r:id="rId6" tooltip="Bug Poaching"/>
              </a:rPr>
              <a:t>bug poaching</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An example of </a:t>
            </a:r>
            <a:r>
              <a:rPr lang="en-US" sz="2000" dirty="0" err="1">
                <a:latin typeface="Times New Roman" panose="02020603050405020304" pitchFamily="18" charset="0"/>
                <a:cs typeface="Times New Roman" panose="02020603050405020304" pitchFamily="18" charset="0"/>
              </a:rPr>
              <a:t>cyberextortion</a:t>
            </a:r>
            <a:r>
              <a:rPr lang="en-US" sz="2000" dirty="0">
                <a:latin typeface="Times New Roman" panose="02020603050405020304" pitchFamily="18" charset="0"/>
                <a:cs typeface="Times New Roman" panose="02020603050405020304" pitchFamily="18" charset="0"/>
              </a:rPr>
              <a:t> was </a:t>
            </a:r>
            <a:r>
              <a:rPr lang="en-US" sz="2000" u="sng" dirty="0">
                <a:latin typeface="Times New Roman" panose="02020603050405020304" pitchFamily="18" charset="0"/>
                <a:cs typeface="Times New Roman" panose="02020603050405020304" pitchFamily="18" charset="0"/>
                <a:hlinkClick r:id="rId7" tooltip="Sony Pictures Entertainment hack"/>
              </a:rPr>
              <a:t>the attack on Sony Pictures of 2014</a:t>
            </a:r>
            <a:r>
              <a:rPr lang="en-US" sz="2000" dirty="0">
                <a:latin typeface="Times New Roman" panose="02020603050405020304" pitchFamily="18" charset="0"/>
                <a:cs typeface="Times New Roman" panose="02020603050405020304" pitchFamily="18" charset="0"/>
              </a:rPr>
              <a:t>.</a:t>
            </a:r>
            <a:r>
              <a:rPr lang="en-US" sz="2000" u="sng" baseline="30000" dirty="0">
                <a:latin typeface="Times New Roman" panose="02020603050405020304" pitchFamily="18" charset="0"/>
                <a:cs typeface="Times New Roman" panose="02020603050405020304" pitchFamily="18" charset="0"/>
                <a:hlinkClick r:id="rId8"/>
              </a:rPr>
              <a:t>[11]</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6009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73</TotalTime>
  <Words>689</Words>
  <Application>Microsoft Office PowerPoint</Application>
  <PresentationFormat>Widescreen</PresentationFormat>
  <Paragraphs>142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Comic Sans MS</vt:lpstr>
      <vt:lpstr>Times New Roman</vt:lpstr>
      <vt:lpstr>Trebuchet MS</vt:lpstr>
      <vt:lpstr>Wingdings 3</vt:lpstr>
      <vt:lpstr>Facet</vt:lpstr>
      <vt:lpstr>Topic : Cybercrime </vt:lpstr>
      <vt:lpstr>Introduction</vt:lpstr>
      <vt:lpstr>PowerPoint Presentation</vt:lpstr>
      <vt:lpstr>Computer as a target</vt:lpstr>
      <vt:lpstr>Computer as a tool</vt:lpstr>
      <vt:lpstr>Cyber Crime Classifications </vt:lpstr>
      <vt:lpstr>Cybercrime against individuals</vt:lpstr>
      <vt:lpstr>Cyberterrorism</vt:lpstr>
      <vt:lpstr>Cyberextortion</vt:lpstr>
      <vt:lpstr>Cybersex trafficking</vt:lpstr>
      <vt:lpstr>Cyberwarfare</vt:lpstr>
      <vt:lpstr>Obscene or offensive content</vt:lpstr>
      <vt:lpstr>Drug trafficking</vt:lpstr>
      <vt:lpstr>Precautionary Measures to avoid Cyber Crimes against Individuals</vt:lpstr>
      <vt:lpstr>References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Cybercrime </dc:title>
  <dc:creator>acer</dc:creator>
  <cp:lastModifiedBy>acer</cp:lastModifiedBy>
  <cp:revision>13</cp:revision>
  <dcterms:created xsi:type="dcterms:W3CDTF">2020-08-26T05:08:30Z</dcterms:created>
  <dcterms:modified xsi:type="dcterms:W3CDTF">2020-08-26T06:21:35Z</dcterms:modified>
</cp:coreProperties>
</file>